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75" r:id="rId3"/>
    <p:sldId id="321" r:id="rId4"/>
    <p:sldId id="259" r:id="rId5"/>
    <p:sldId id="322" r:id="rId6"/>
    <p:sldId id="323" r:id="rId7"/>
    <p:sldId id="324" r:id="rId8"/>
    <p:sldId id="261" r:id="rId9"/>
    <p:sldId id="265" r:id="rId10"/>
    <p:sldId id="280" r:id="rId11"/>
    <p:sldId id="262" r:id="rId12"/>
    <p:sldId id="276" r:id="rId13"/>
    <p:sldId id="277" r:id="rId14"/>
    <p:sldId id="278" r:id="rId15"/>
    <p:sldId id="279" r:id="rId16"/>
    <p:sldId id="281" r:id="rId17"/>
    <p:sldId id="263" r:id="rId18"/>
    <p:sldId id="282" r:id="rId19"/>
    <p:sldId id="283" r:id="rId20"/>
    <p:sldId id="292" r:id="rId21"/>
    <p:sldId id="293" r:id="rId22"/>
    <p:sldId id="285" r:id="rId23"/>
    <p:sldId id="288" r:id="rId24"/>
    <p:sldId id="264" r:id="rId25"/>
    <p:sldId id="296" r:id="rId26"/>
    <p:sldId id="295" r:id="rId27"/>
    <p:sldId id="297" r:id="rId28"/>
    <p:sldId id="289" r:id="rId29"/>
    <p:sldId id="267" r:id="rId30"/>
    <p:sldId id="298" r:id="rId31"/>
    <p:sldId id="299" r:id="rId32"/>
    <p:sldId id="300" r:id="rId33"/>
    <p:sldId id="301" r:id="rId34"/>
    <p:sldId id="290" r:id="rId35"/>
    <p:sldId id="268" r:id="rId36"/>
    <p:sldId id="304" r:id="rId37"/>
    <p:sldId id="305" r:id="rId38"/>
    <p:sldId id="307" r:id="rId39"/>
    <p:sldId id="306" r:id="rId40"/>
    <p:sldId id="291" r:id="rId41"/>
    <p:sldId id="269" r:id="rId42"/>
    <p:sldId id="308" r:id="rId43"/>
    <p:sldId id="310" r:id="rId44"/>
    <p:sldId id="309" r:id="rId45"/>
    <p:sldId id="316" r:id="rId46"/>
    <p:sldId id="271" r:id="rId47"/>
    <p:sldId id="314" r:id="rId48"/>
    <p:sldId id="270" r:id="rId49"/>
    <p:sldId id="312" r:id="rId50"/>
    <p:sldId id="272" r:id="rId51"/>
    <p:sldId id="313" r:id="rId52"/>
    <p:sldId id="311" r:id="rId53"/>
    <p:sldId id="315" r:id="rId54"/>
    <p:sldId id="273" r:id="rId55"/>
    <p:sldId id="302" r:id="rId56"/>
    <p:sldId id="303" r:id="rId57"/>
    <p:sldId id="317" r:id="rId58"/>
    <p:sldId id="318" r:id="rId59"/>
    <p:sldId id="319" r:id="rId60"/>
    <p:sldId id="320" r:id="rId61"/>
    <p:sldId id="25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50"/>
    <p:restoredTop sz="96667"/>
  </p:normalViewPr>
  <p:slideViewPr>
    <p:cSldViewPr snapToGrid="0" snapToObjects="1">
      <p:cViewPr varScale="1">
        <p:scale>
          <a:sx n="127" d="100"/>
          <a:sy n="127" d="100"/>
        </p:scale>
        <p:origin x="4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6654C-3579-E541-A2FF-C2815F03F4EB}" type="doc">
      <dgm:prSet loTypeId="urn:microsoft.com/office/officeart/2005/8/layout/pyramid2" loCatId="" qsTypeId="urn:microsoft.com/office/officeart/2005/8/quickstyle/simple1" qsCatId="simple" csTypeId="urn:microsoft.com/office/officeart/2005/8/colors/accent1_2" csCatId="accent1" phldr="1"/>
      <dgm:spPr/>
      <dgm:t>
        <a:bodyPr/>
        <a:lstStyle/>
        <a:p>
          <a:endParaRPr lang="en-US"/>
        </a:p>
      </dgm:t>
    </dgm:pt>
    <dgm:pt modelId="{6CF3DF0C-8874-184F-9CD9-4C1AA0A2DA26}">
      <dgm:prSet phldrT="[Text]"/>
      <dgm:spPr/>
      <dgm:t>
        <a:bodyPr/>
        <a:lstStyle/>
        <a:p>
          <a:r>
            <a:rPr lang="en-US" dirty="0"/>
            <a:t>(15) Loan Officer Admin Accounts</a:t>
          </a:r>
        </a:p>
      </dgm:t>
    </dgm:pt>
    <dgm:pt modelId="{02D3D026-26D4-5E49-895F-588FEC1E53DC}" type="parTrans" cxnId="{D1ACAB28-277F-2642-A602-00B61718AD0F}">
      <dgm:prSet/>
      <dgm:spPr/>
      <dgm:t>
        <a:bodyPr/>
        <a:lstStyle/>
        <a:p>
          <a:endParaRPr lang="en-US"/>
        </a:p>
      </dgm:t>
    </dgm:pt>
    <dgm:pt modelId="{24EA0280-A85D-B748-9E4B-1F21D5ABB559}" type="sibTrans" cxnId="{D1ACAB28-277F-2642-A602-00B61718AD0F}">
      <dgm:prSet/>
      <dgm:spPr/>
      <dgm:t>
        <a:bodyPr/>
        <a:lstStyle/>
        <a:p>
          <a:endParaRPr lang="en-US"/>
        </a:p>
      </dgm:t>
    </dgm:pt>
    <dgm:pt modelId="{DCB1B2E4-2BA0-AF42-98A4-B5B0F1F74BF7}">
      <dgm:prSet phldrT="[Text]"/>
      <dgm:spPr/>
      <dgm:t>
        <a:bodyPr/>
        <a:lstStyle/>
        <a:p>
          <a:r>
            <a:rPr lang="en-US"/>
            <a:t>Unlimited Customer Accounts</a:t>
          </a:r>
          <a:endParaRPr lang="en-US" dirty="0"/>
        </a:p>
      </dgm:t>
    </dgm:pt>
    <dgm:pt modelId="{F465CB4E-57A3-644E-97BB-48AE514F1448}" type="parTrans" cxnId="{BA86835B-5BF9-CE4D-92D4-7ADB9F804573}">
      <dgm:prSet/>
      <dgm:spPr/>
      <dgm:t>
        <a:bodyPr/>
        <a:lstStyle/>
        <a:p>
          <a:endParaRPr lang="en-US"/>
        </a:p>
      </dgm:t>
    </dgm:pt>
    <dgm:pt modelId="{E830A2B5-117F-9141-953E-A1288EE6C4BD}" type="sibTrans" cxnId="{BA86835B-5BF9-CE4D-92D4-7ADB9F804573}">
      <dgm:prSet/>
      <dgm:spPr/>
      <dgm:t>
        <a:bodyPr/>
        <a:lstStyle/>
        <a:p>
          <a:endParaRPr lang="en-US"/>
        </a:p>
      </dgm:t>
    </dgm:pt>
    <dgm:pt modelId="{74E3FEF1-5940-074F-873D-712115FB326B}">
      <dgm:prSet phldrT="[Text]"/>
      <dgm:spPr/>
      <dgm:t>
        <a:bodyPr/>
        <a:lstStyle/>
        <a:p>
          <a:r>
            <a:rPr lang="en-US" dirty="0"/>
            <a:t>(1) “</a:t>
          </a:r>
          <a:r>
            <a:rPr lang="en-US" dirty="0" err="1"/>
            <a:t>SuperAdmin</a:t>
          </a:r>
          <a:r>
            <a:rPr lang="en-US" dirty="0"/>
            <a:t>” Account</a:t>
          </a:r>
        </a:p>
      </dgm:t>
    </dgm:pt>
    <dgm:pt modelId="{251D8714-B7AF-414A-A310-FFBAE11DE108}" type="sibTrans" cxnId="{A1E9F6CB-7BB6-9842-A211-46AF28AE3FCE}">
      <dgm:prSet/>
      <dgm:spPr/>
      <dgm:t>
        <a:bodyPr/>
        <a:lstStyle/>
        <a:p>
          <a:endParaRPr lang="en-US"/>
        </a:p>
      </dgm:t>
    </dgm:pt>
    <dgm:pt modelId="{5D772832-672A-B748-A409-B9AFF2A3929C}" type="parTrans" cxnId="{A1E9F6CB-7BB6-9842-A211-46AF28AE3FCE}">
      <dgm:prSet/>
      <dgm:spPr/>
      <dgm:t>
        <a:bodyPr/>
        <a:lstStyle/>
        <a:p>
          <a:endParaRPr lang="en-US"/>
        </a:p>
      </dgm:t>
    </dgm:pt>
    <dgm:pt modelId="{C7787716-AB9D-3B4C-A82D-D09FD39C7248}" type="pres">
      <dgm:prSet presAssocID="{1F56654C-3579-E541-A2FF-C2815F03F4EB}" presName="compositeShape" presStyleCnt="0">
        <dgm:presLayoutVars>
          <dgm:dir/>
          <dgm:resizeHandles/>
        </dgm:presLayoutVars>
      </dgm:prSet>
      <dgm:spPr/>
    </dgm:pt>
    <dgm:pt modelId="{84F239EA-1584-B148-8769-B293F2A83313}" type="pres">
      <dgm:prSet presAssocID="{1F56654C-3579-E541-A2FF-C2815F03F4EB}" presName="pyramid" presStyleLbl="node1" presStyleIdx="0" presStyleCnt="1"/>
      <dgm:spPr/>
    </dgm:pt>
    <dgm:pt modelId="{94C6A28E-8CD3-8642-A29C-26160C53A94B}" type="pres">
      <dgm:prSet presAssocID="{1F56654C-3579-E541-A2FF-C2815F03F4EB}" presName="theList" presStyleCnt="0"/>
      <dgm:spPr/>
    </dgm:pt>
    <dgm:pt modelId="{D49A5942-FC68-6740-8501-7E6C2F47BDC4}" type="pres">
      <dgm:prSet presAssocID="{74E3FEF1-5940-074F-873D-712115FB326B}" presName="aNode" presStyleLbl="fgAcc1" presStyleIdx="0" presStyleCnt="3">
        <dgm:presLayoutVars>
          <dgm:bulletEnabled val="1"/>
        </dgm:presLayoutVars>
      </dgm:prSet>
      <dgm:spPr/>
    </dgm:pt>
    <dgm:pt modelId="{C66E5089-2F62-3B4F-B196-A8105D857326}" type="pres">
      <dgm:prSet presAssocID="{74E3FEF1-5940-074F-873D-712115FB326B}" presName="aSpace" presStyleCnt="0"/>
      <dgm:spPr/>
    </dgm:pt>
    <dgm:pt modelId="{187B7DDD-A87D-8844-8F6C-6A8FB0F5C7AE}" type="pres">
      <dgm:prSet presAssocID="{6CF3DF0C-8874-184F-9CD9-4C1AA0A2DA26}" presName="aNode" presStyleLbl="fgAcc1" presStyleIdx="1" presStyleCnt="3">
        <dgm:presLayoutVars>
          <dgm:bulletEnabled val="1"/>
        </dgm:presLayoutVars>
      </dgm:prSet>
      <dgm:spPr/>
    </dgm:pt>
    <dgm:pt modelId="{1C4EC13F-3578-E348-B5A1-6B0C558854A1}" type="pres">
      <dgm:prSet presAssocID="{6CF3DF0C-8874-184F-9CD9-4C1AA0A2DA26}" presName="aSpace" presStyleCnt="0"/>
      <dgm:spPr/>
    </dgm:pt>
    <dgm:pt modelId="{6875EE7E-C83E-AE4C-8470-DE2C7EA213EF}" type="pres">
      <dgm:prSet presAssocID="{DCB1B2E4-2BA0-AF42-98A4-B5B0F1F74BF7}" presName="aNode" presStyleLbl="fgAcc1" presStyleIdx="2" presStyleCnt="3">
        <dgm:presLayoutVars>
          <dgm:bulletEnabled val="1"/>
        </dgm:presLayoutVars>
      </dgm:prSet>
      <dgm:spPr/>
    </dgm:pt>
    <dgm:pt modelId="{830715FE-397D-9C4D-B566-8DB5559437C8}" type="pres">
      <dgm:prSet presAssocID="{DCB1B2E4-2BA0-AF42-98A4-B5B0F1F74BF7}" presName="aSpace" presStyleCnt="0"/>
      <dgm:spPr/>
    </dgm:pt>
  </dgm:ptLst>
  <dgm:cxnLst>
    <dgm:cxn modelId="{D1ACAB28-277F-2642-A602-00B61718AD0F}" srcId="{1F56654C-3579-E541-A2FF-C2815F03F4EB}" destId="{6CF3DF0C-8874-184F-9CD9-4C1AA0A2DA26}" srcOrd="1" destOrd="0" parTransId="{02D3D026-26D4-5E49-895F-588FEC1E53DC}" sibTransId="{24EA0280-A85D-B748-9E4B-1F21D5ABB559}"/>
    <dgm:cxn modelId="{BA86835B-5BF9-CE4D-92D4-7ADB9F804573}" srcId="{1F56654C-3579-E541-A2FF-C2815F03F4EB}" destId="{DCB1B2E4-2BA0-AF42-98A4-B5B0F1F74BF7}" srcOrd="2" destOrd="0" parTransId="{F465CB4E-57A3-644E-97BB-48AE514F1448}" sibTransId="{E830A2B5-117F-9141-953E-A1288EE6C4BD}"/>
    <dgm:cxn modelId="{DD65E19E-417B-9A45-85A5-CB3F5AC291FC}" type="presOf" srcId="{6CF3DF0C-8874-184F-9CD9-4C1AA0A2DA26}" destId="{187B7DDD-A87D-8844-8F6C-6A8FB0F5C7AE}" srcOrd="0" destOrd="0" presId="urn:microsoft.com/office/officeart/2005/8/layout/pyramid2"/>
    <dgm:cxn modelId="{4497A2A8-5CBA-F143-A068-0E924D360555}" type="presOf" srcId="{DCB1B2E4-2BA0-AF42-98A4-B5B0F1F74BF7}" destId="{6875EE7E-C83E-AE4C-8470-DE2C7EA213EF}" srcOrd="0" destOrd="0" presId="urn:microsoft.com/office/officeart/2005/8/layout/pyramid2"/>
    <dgm:cxn modelId="{A1E9F6CB-7BB6-9842-A211-46AF28AE3FCE}" srcId="{1F56654C-3579-E541-A2FF-C2815F03F4EB}" destId="{74E3FEF1-5940-074F-873D-712115FB326B}" srcOrd="0" destOrd="0" parTransId="{5D772832-672A-B748-A409-B9AFF2A3929C}" sibTransId="{251D8714-B7AF-414A-A310-FFBAE11DE108}"/>
    <dgm:cxn modelId="{AC3265D8-6951-5D48-A79D-20B0A237B297}" type="presOf" srcId="{1F56654C-3579-E541-A2FF-C2815F03F4EB}" destId="{C7787716-AB9D-3B4C-A82D-D09FD39C7248}" srcOrd="0" destOrd="0" presId="urn:microsoft.com/office/officeart/2005/8/layout/pyramid2"/>
    <dgm:cxn modelId="{5677E1E5-FF1B-7240-B46E-9DA465000322}" type="presOf" srcId="{74E3FEF1-5940-074F-873D-712115FB326B}" destId="{D49A5942-FC68-6740-8501-7E6C2F47BDC4}" srcOrd="0" destOrd="0" presId="urn:microsoft.com/office/officeart/2005/8/layout/pyramid2"/>
    <dgm:cxn modelId="{60FD29AC-CAB0-C944-BA97-BFDAAEB162AB}" type="presParOf" srcId="{C7787716-AB9D-3B4C-A82D-D09FD39C7248}" destId="{84F239EA-1584-B148-8769-B293F2A83313}" srcOrd="0" destOrd="0" presId="urn:microsoft.com/office/officeart/2005/8/layout/pyramid2"/>
    <dgm:cxn modelId="{03832F96-73FC-F745-8FB3-9D29D1196154}" type="presParOf" srcId="{C7787716-AB9D-3B4C-A82D-D09FD39C7248}" destId="{94C6A28E-8CD3-8642-A29C-26160C53A94B}" srcOrd="1" destOrd="0" presId="urn:microsoft.com/office/officeart/2005/8/layout/pyramid2"/>
    <dgm:cxn modelId="{75881DCA-F6BC-AD42-889D-2C8D77E37B4C}" type="presParOf" srcId="{94C6A28E-8CD3-8642-A29C-26160C53A94B}" destId="{D49A5942-FC68-6740-8501-7E6C2F47BDC4}" srcOrd="0" destOrd="0" presId="urn:microsoft.com/office/officeart/2005/8/layout/pyramid2"/>
    <dgm:cxn modelId="{3C727526-2080-894C-BE7E-15801E67639F}" type="presParOf" srcId="{94C6A28E-8CD3-8642-A29C-26160C53A94B}" destId="{C66E5089-2F62-3B4F-B196-A8105D857326}" srcOrd="1" destOrd="0" presId="urn:microsoft.com/office/officeart/2005/8/layout/pyramid2"/>
    <dgm:cxn modelId="{EFDBE27A-F99D-9241-BB53-70F01AB4CB83}" type="presParOf" srcId="{94C6A28E-8CD3-8642-A29C-26160C53A94B}" destId="{187B7DDD-A87D-8844-8F6C-6A8FB0F5C7AE}" srcOrd="2" destOrd="0" presId="urn:microsoft.com/office/officeart/2005/8/layout/pyramid2"/>
    <dgm:cxn modelId="{9129C1B5-B869-5142-AA56-1D8EEEB796B8}" type="presParOf" srcId="{94C6A28E-8CD3-8642-A29C-26160C53A94B}" destId="{1C4EC13F-3578-E348-B5A1-6B0C558854A1}" srcOrd="3" destOrd="0" presId="urn:microsoft.com/office/officeart/2005/8/layout/pyramid2"/>
    <dgm:cxn modelId="{EA23393C-0659-394B-8ECA-C3F95FE69E12}" type="presParOf" srcId="{94C6A28E-8CD3-8642-A29C-26160C53A94B}" destId="{6875EE7E-C83E-AE4C-8470-DE2C7EA213EF}" srcOrd="4" destOrd="0" presId="urn:microsoft.com/office/officeart/2005/8/layout/pyramid2"/>
    <dgm:cxn modelId="{E70262D9-609F-7647-97F4-94B07A20C520}" type="presParOf" srcId="{94C6A28E-8CD3-8642-A29C-26160C53A94B}" destId="{830715FE-397D-9C4D-B566-8DB5559437C8}"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239EA-1584-B148-8769-B293F2A83313}">
      <dsp:nvSpPr>
        <dsp:cNvPr id="0" name=""/>
        <dsp:cNvSpPr/>
      </dsp:nvSpPr>
      <dsp:spPr>
        <a:xfrm>
          <a:off x="2683871" y="0"/>
          <a:ext cx="3835875" cy="383587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A5942-FC68-6740-8501-7E6C2F47BDC4}">
      <dsp:nvSpPr>
        <dsp:cNvPr id="0" name=""/>
        <dsp:cNvSpPr/>
      </dsp:nvSpPr>
      <dsp:spPr>
        <a:xfrm>
          <a:off x="4601809" y="385647"/>
          <a:ext cx="2493318" cy="90802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 “</a:t>
          </a:r>
          <a:r>
            <a:rPr lang="en-US" sz="2200" kern="1200" dirty="0" err="1"/>
            <a:t>SuperAdmin</a:t>
          </a:r>
          <a:r>
            <a:rPr lang="en-US" sz="2200" kern="1200" dirty="0"/>
            <a:t>” Account</a:t>
          </a:r>
        </a:p>
      </dsp:txBody>
      <dsp:txXfrm>
        <a:off x="4646135" y="429973"/>
        <a:ext cx="2404666" cy="819371"/>
      </dsp:txXfrm>
    </dsp:sp>
    <dsp:sp modelId="{187B7DDD-A87D-8844-8F6C-6A8FB0F5C7AE}">
      <dsp:nvSpPr>
        <dsp:cNvPr id="0" name=""/>
        <dsp:cNvSpPr/>
      </dsp:nvSpPr>
      <dsp:spPr>
        <a:xfrm>
          <a:off x="4601809" y="1407174"/>
          <a:ext cx="2493318" cy="90802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(15) Loan Officer Admin Accounts</a:t>
          </a:r>
        </a:p>
      </dsp:txBody>
      <dsp:txXfrm>
        <a:off x="4646135" y="1451500"/>
        <a:ext cx="2404666" cy="819371"/>
      </dsp:txXfrm>
    </dsp:sp>
    <dsp:sp modelId="{6875EE7E-C83E-AE4C-8470-DE2C7EA213EF}">
      <dsp:nvSpPr>
        <dsp:cNvPr id="0" name=""/>
        <dsp:cNvSpPr/>
      </dsp:nvSpPr>
      <dsp:spPr>
        <a:xfrm>
          <a:off x="4601809" y="2428700"/>
          <a:ext cx="2493318" cy="90802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Unlimited Customer Accounts</a:t>
          </a:r>
          <a:endParaRPr lang="en-US" sz="2200" kern="1200" dirty="0"/>
        </a:p>
      </dsp:txBody>
      <dsp:txXfrm>
        <a:off x="4646135" y="2473026"/>
        <a:ext cx="2404666" cy="8193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3A5D1-7EAA-4644-B972-6B4FBB7A8709}" type="datetimeFigureOut">
              <a:rPr lang="en-US" smtClean="0"/>
              <a:t>7/25/18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9DB2E-2BEF-044F-B850-7382CE13428F}" type="slidenum">
              <a:rPr lang="en-US" smtClean="0"/>
              <a:t>‹#›</a:t>
            </a:fld>
            <a:endParaRPr lang="en-US"/>
          </a:p>
        </p:txBody>
      </p:sp>
    </p:spTree>
    <p:extLst>
      <p:ext uri="{BB962C8B-B14F-4D97-AF65-F5344CB8AC3E}">
        <p14:creationId xmlns:p14="http://schemas.microsoft.com/office/powerpoint/2010/main" val="225244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a:r>
              <a:rPr lang="en-US" sz="1200" dirty="0">
                <a:solidFill>
                  <a:srgbClr val="FFFFFF"/>
                </a:solidFill>
                <a:effectLst/>
              </a:rPr>
              <a:t>Due Diligence Tool for Single Family Residential Rehab Projects (Repairs &amp; Risk)</a:t>
            </a:r>
          </a:p>
          <a:p>
            <a:pPr marL="285750"/>
            <a:r>
              <a:rPr lang="en-US" sz="1200" dirty="0">
                <a:solidFill>
                  <a:srgbClr val="FFFFFF"/>
                </a:solidFill>
                <a:effectLst/>
              </a:rPr>
              <a:t>Sales Pitch (Help customers do a better job of creating a Rehab Budget &amp; Scope of Work)</a:t>
            </a:r>
          </a:p>
          <a:p>
            <a:pPr marL="285750"/>
            <a:r>
              <a:rPr lang="en-US" sz="1200" dirty="0">
                <a:solidFill>
                  <a:srgbClr val="FFFFFF"/>
                </a:solidFill>
                <a:effectLst/>
              </a:rPr>
              <a:t>RCN Branding</a:t>
            </a:r>
          </a:p>
          <a:p>
            <a:pPr marL="285750"/>
            <a:r>
              <a:rPr lang="en-US" sz="1200" dirty="0">
                <a:solidFill>
                  <a:srgbClr val="FFFFFF"/>
                </a:solidFill>
                <a:effectLst/>
              </a:rPr>
              <a:t>Landing Page URL (Unassigned  Leads from Website)</a:t>
            </a:r>
            <a:endParaRPr lang="en-US" sz="1200"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1</a:t>
            </a:fld>
            <a:endParaRPr lang="en-US"/>
          </a:p>
        </p:txBody>
      </p:sp>
    </p:spTree>
    <p:extLst>
      <p:ext uri="{BB962C8B-B14F-4D97-AF65-F5344CB8AC3E}">
        <p14:creationId xmlns:p14="http://schemas.microsoft.com/office/powerpoint/2010/main" val="91794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16</a:t>
            </a:fld>
            <a:endParaRPr lang="en-US"/>
          </a:p>
        </p:txBody>
      </p:sp>
    </p:spTree>
    <p:extLst>
      <p:ext uri="{BB962C8B-B14F-4D97-AF65-F5344CB8AC3E}">
        <p14:creationId xmlns:p14="http://schemas.microsoft.com/office/powerpoint/2010/main" val="320935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dirty="0"/>
              <a:t>Page Navigation</a:t>
            </a:r>
          </a:p>
          <a:p>
            <a:pPr marL="685800" lvl="1" indent="-228600">
              <a:buFont typeface="+mj-lt"/>
              <a:buAutoNum type="arabicPeriod"/>
            </a:pPr>
            <a:r>
              <a:rPr lang="en-US" sz="1200" dirty="0"/>
              <a:t>Canned Scope of Work</a:t>
            </a:r>
          </a:p>
          <a:p>
            <a:pPr marL="685800" lvl="1" indent="-228600">
              <a:buFont typeface="+mj-lt"/>
              <a:buAutoNum type="arabicPeriod"/>
            </a:pPr>
            <a:r>
              <a:rPr lang="en-US" sz="1200" dirty="0"/>
              <a:t>Details Collapse</a:t>
            </a:r>
          </a:p>
          <a:p>
            <a:pPr marL="685800" lvl="1" indent="-228600">
              <a:buFont typeface="+mj-lt"/>
              <a:buAutoNum type="arabicPeriod"/>
            </a:pPr>
            <a:r>
              <a:rPr lang="en-US" sz="1200" dirty="0"/>
              <a:t>Tooltips</a:t>
            </a:r>
          </a:p>
          <a:p>
            <a:pPr marL="685800" lvl="1" indent="-228600">
              <a:buFont typeface="+mj-lt"/>
              <a:buAutoNum type="arabicPeriod"/>
            </a:pPr>
            <a:r>
              <a:rPr lang="en-US" sz="1200" dirty="0"/>
              <a:t>Logout</a:t>
            </a:r>
          </a:p>
          <a:p>
            <a:pPr marL="685800" lvl="1" indent="-228600">
              <a:buFont typeface="+mj-lt"/>
              <a:buAutoNum type="arabicPeriod"/>
            </a:pPr>
            <a:r>
              <a:rPr lang="en-US" sz="1200" dirty="0"/>
              <a:t>Apply for Financing</a:t>
            </a:r>
          </a:p>
          <a:p>
            <a:pPr marL="685800" lvl="1" indent="-228600">
              <a:buFont typeface="+mj-lt"/>
              <a:buAutoNum type="arabicPeriod"/>
            </a:pPr>
            <a:r>
              <a:rPr lang="en-US" sz="1200" dirty="0"/>
              <a:t>Save Button</a:t>
            </a:r>
          </a:p>
        </p:txBody>
      </p:sp>
      <p:sp>
        <p:nvSpPr>
          <p:cNvPr id="4" name="Slide Number Placeholder 3"/>
          <p:cNvSpPr>
            <a:spLocks noGrp="1"/>
          </p:cNvSpPr>
          <p:nvPr>
            <p:ph type="sldNum" sz="quarter" idx="10"/>
          </p:nvPr>
        </p:nvSpPr>
        <p:spPr/>
        <p:txBody>
          <a:bodyPr/>
          <a:lstStyle/>
          <a:p>
            <a:fld id="{7A29DB2E-2BEF-044F-B850-7382CE13428F}" type="slidenum">
              <a:rPr lang="en-US" smtClean="0"/>
              <a:t>17</a:t>
            </a:fld>
            <a:endParaRPr lang="en-US"/>
          </a:p>
        </p:txBody>
      </p:sp>
    </p:spTree>
    <p:extLst>
      <p:ext uri="{BB962C8B-B14F-4D97-AF65-F5344CB8AC3E}">
        <p14:creationId xmlns:p14="http://schemas.microsoft.com/office/powerpoint/2010/main" val="2175825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dirty="0"/>
              <a:t>Page Navigation</a:t>
            </a:r>
          </a:p>
          <a:p>
            <a:pPr marL="685800" lvl="1" indent="-228600">
              <a:buFont typeface="+mj-lt"/>
              <a:buAutoNum type="arabicPeriod"/>
            </a:pPr>
            <a:r>
              <a:rPr lang="en-US" sz="1200" dirty="0"/>
              <a:t>Canned Scope of Work</a:t>
            </a:r>
          </a:p>
          <a:p>
            <a:pPr marL="685800" lvl="1" indent="-228600">
              <a:buFont typeface="+mj-lt"/>
              <a:buAutoNum type="arabicPeriod"/>
            </a:pPr>
            <a:r>
              <a:rPr lang="en-US" sz="1200" dirty="0"/>
              <a:t>Details Collapse</a:t>
            </a:r>
          </a:p>
          <a:p>
            <a:pPr marL="685800" lvl="1" indent="-228600">
              <a:buFont typeface="+mj-lt"/>
              <a:buAutoNum type="arabicPeriod"/>
            </a:pPr>
            <a:r>
              <a:rPr lang="en-US" sz="1200" dirty="0"/>
              <a:t>Tooltips</a:t>
            </a:r>
          </a:p>
          <a:p>
            <a:pPr marL="685800" lvl="1" indent="-228600">
              <a:buFont typeface="+mj-lt"/>
              <a:buAutoNum type="arabicPeriod"/>
            </a:pPr>
            <a:r>
              <a:rPr lang="en-US" sz="1200" dirty="0"/>
              <a:t>Logout</a:t>
            </a:r>
          </a:p>
          <a:p>
            <a:pPr marL="685800" lvl="1" indent="-228600">
              <a:buFont typeface="+mj-lt"/>
              <a:buAutoNum type="arabicPeriod"/>
            </a:pPr>
            <a:r>
              <a:rPr lang="en-US" sz="1200" dirty="0"/>
              <a:t>Apply for Financing</a:t>
            </a:r>
          </a:p>
          <a:p>
            <a:pPr marL="685800" lvl="1" indent="-228600">
              <a:buFont typeface="+mj-lt"/>
              <a:buAutoNum type="arabicPeriod"/>
            </a:pPr>
            <a:r>
              <a:rPr lang="en-US" sz="1200" dirty="0"/>
              <a:t>Save Button</a:t>
            </a:r>
          </a:p>
        </p:txBody>
      </p:sp>
      <p:sp>
        <p:nvSpPr>
          <p:cNvPr id="4" name="Slide Number Placeholder 3"/>
          <p:cNvSpPr>
            <a:spLocks noGrp="1"/>
          </p:cNvSpPr>
          <p:nvPr>
            <p:ph type="sldNum" sz="quarter" idx="10"/>
          </p:nvPr>
        </p:nvSpPr>
        <p:spPr/>
        <p:txBody>
          <a:bodyPr/>
          <a:lstStyle/>
          <a:p>
            <a:fld id="{7A29DB2E-2BEF-044F-B850-7382CE13428F}" type="slidenum">
              <a:rPr lang="en-US" smtClean="0"/>
              <a:t>18</a:t>
            </a:fld>
            <a:endParaRPr lang="en-US"/>
          </a:p>
        </p:txBody>
      </p:sp>
    </p:spTree>
    <p:extLst>
      <p:ext uri="{BB962C8B-B14F-4D97-AF65-F5344CB8AC3E}">
        <p14:creationId xmlns:p14="http://schemas.microsoft.com/office/powerpoint/2010/main" val="54735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dirty="0"/>
              <a:t>Page Navigation</a:t>
            </a:r>
          </a:p>
          <a:p>
            <a:pPr marL="685800" lvl="1" indent="-228600">
              <a:buFont typeface="+mj-lt"/>
              <a:buAutoNum type="arabicPeriod"/>
            </a:pPr>
            <a:r>
              <a:rPr lang="en-US" sz="1200" dirty="0"/>
              <a:t>Canned Scope of Work</a:t>
            </a:r>
          </a:p>
          <a:p>
            <a:pPr marL="685800" lvl="1" indent="-228600">
              <a:buFont typeface="+mj-lt"/>
              <a:buAutoNum type="arabicPeriod"/>
            </a:pPr>
            <a:r>
              <a:rPr lang="en-US" sz="1200" dirty="0"/>
              <a:t>Details Collapse</a:t>
            </a:r>
          </a:p>
          <a:p>
            <a:pPr marL="685800" lvl="1" indent="-228600">
              <a:buFont typeface="+mj-lt"/>
              <a:buAutoNum type="arabicPeriod"/>
            </a:pPr>
            <a:r>
              <a:rPr lang="en-US" sz="1200" dirty="0"/>
              <a:t>Tooltips</a:t>
            </a:r>
          </a:p>
          <a:p>
            <a:pPr marL="685800" lvl="1" indent="-228600">
              <a:buFont typeface="+mj-lt"/>
              <a:buAutoNum type="arabicPeriod"/>
            </a:pPr>
            <a:r>
              <a:rPr lang="en-US" sz="1200" dirty="0"/>
              <a:t>Logout</a:t>
            </a:r>
          </a:p>
          <a:p>
            <a:pPr marL="685800" lvl="1" indent="-228600">
              <a:buFont typeface="+mj-lt"/>
              <a:buAutoNum type="arabicPeriod"/>
            </a:pPr>
            <a:r>
              <a:rPr lang="en-US" sz="1200" dirty="0"/>
              <a:t>Apply for Financing</a:t>
            </a:r>
          </a:p>
          <a:p>
            <a:pPr marL="685800" lvl="1" indent="-228600">
              <a:buFont typeface="+mj-lt"/>
              <a:buAutoNum type="arabicPeriod"/>
            </a:pPr>
            <a:r>
              <a:rPr lang="en-US" sz="1200" dirty="0"/>
              <a:t>Save Button</a:t>
            </a:r>
          </a:p>
        </p:txBody>
      </p:sp>
      <p:sp>
        <p:nvSpPr>
          <p:cNvPr id="4" name="Slide Number Placeholder 3"/>
          <p:cNvSpPr>
            <a:spLocks noGrp="1"/>
          </p:cNvSpPr>
          <p:nvPr>
            <p:ph type="sldNum" sz="quarter" idx="10"/>
          </p:nvPr>
        </p:nvSpPr>
        <p:spPr/>
        <p:txBody>
          <a:bodyPr/>
          <a:lstStyle/>
          <a:p>
            <a:fld id="{7A29DB2E-2BEF-044F-B850-7382CE13428F}" type="slidenum">
              <a:rPr lang="en-US" smtClean="0"/>
              <a:t>19</a:t>
            </a:fld>
            <a:endParaRPr lang="en-US"/>
          </a:p>
        </p:txBody>
      </p:sp>
    </p:spTree>
    <p:extLst>
      <p:ext uri="{BB962C8B-B14F-4D97-AF65-F5344CB8AC3E}">
        <p14:creationId xmlns:p14="http://schemas.microsoft.com/office/powerpoint/2010/main" val="263891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dirty="0"/>
              <a:t>Page Navigation</a:t>
            </a:r>
          </a:p>
          <a:p>
            <a:pPr marL="685800" lvl="1" indent="-228600">
              <a:buFont typeface="+mj-lt"/>
              <a:buAutoNum type="arabicPeriod"/>
            </a:pPr>
            <a:r>
              <a:rPr lang="en-US" sz="1200" dirty="0"/>
              <a:t>Canned Scope of Work</a:t>
            </a:r>
          </a:p>
          <a:p>
            <a:pPr marL="685800" lvl="1" indent="-228600">
              <a:buFont typeface="+mj-lt"/>
              <a:buAutoNum type="arabicPeriod"/>
            </a:pPr>
            <a:r>
              <a:rPr lang="en-US" sz="1200" dirty="0"/>
              <a:t>Details Collapse</a:t>
            </a:r>
          </a:p>
          <a:p>
            <a:pPr marL="685800" lvl="1" indent="-228600">
              <a:buFont typeface="+mj-lt"/>
              <a:buAutoNum type="arabicPeriod"/>
            </a:pPr>
            <a:r>
              <a:rPr lang="en-US" sz="1200" dirty="0"/>
              <a:t>Tooltips</a:t>
            </a:r>
          </a:p>
          <a:p>
            <a:pPr marL="685800" lvl="1" indent="-228600">
              <a:buFont typeface="+mj-lt"/>
              <a:buAutoNum type="arabicPeriod"/>
            </a:pPr>
            <a:r>
              <a:rPr lang="en-US" sz="1200" dirty="0"/>
              <a:t>Logout</a:t>
            </a:r>
          </a:p>
          <a:p>
            <a:pPr marL="685800" lvl="1" indent="-228600">
              <a:buFont typeface="+mj-lt"/>
              <a:buAutoNum type="arabicPeriod"/>
            </a:pPr>
            <a:r>
              <a:rPr lang="en-US" sz="1200" dirty="0"/>
              <a:t>Apply for Financing</a:t>
            </a:r>
          </a:p>
          <a:p>
            <a:pPr marL="685800" lvl="1" indent="-228600">
              <a:buFont typeface="+mj-lt"/>
              <a:buAutoNum type="arabicPeriod"/>
            </a:pPr>
            <a:r>
              <a:rPr lang="en-US" sz="1200" dirty="0"/>
              <a:t>Save Button</a:t>
            </a:r>
          </a:p>
        </p:txBody>
      </p:sp>
      <p:sp>
        <p:nvSpPr>
          <p:cNvPr id="4" name="Slide Number Placeholder 3"/>
          <p:cNvSpPr>
            <a:spLocks noGrp="1"/>
          </p:cNvSpPr>
          <p:nvPr>
            <p:ph type="sldNum" sz="quarter" idx="10"/>
          </p:nvPr>
        </p:nvSpPr>
        <p:spPr/>
        <p:txBody>
          <a:bodyPr/>
          <a:lstStyle/>
          <a:p>
            <a:fld id="{7A29DB2E-2BEF-044F-B850-7382CE13428F}" type="slidenum">
              <a:rPr lang="en-US" smtClean="0"/>
              <a:t>20</a:t>
            </a:fld>
            <a:endParaRPr lang="en-US"/>
          </a:p>
        </p:txBody>
      </p:sp>
    </p:spTree>
    <p:extLst>
      <p:ext uri="{BB962C8B-B14F-4D97-AF65-F5344CB8AC3E}">
        <p14:creationId xmlns:p14="http://schemas.microsoft.com/office/powerpoint/2010/main" val="253275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dirty="0"/>
              <a:t>Page Navigation</a:t>
            </a:r>
          </a:p>
          <a:p>
            <a:pPr marL="685800" lvl="1" indent="-228600">
              <a:buFont typeface="+mj-lt"/>
              <a:buAutoNum type="arabicPeriod"/>
            </a:pPr>
            <a:r>
              <a:rPr lang="en-US" sz="1200" dirty="0"/>
              <a:t>Canned Scope of Work</a:t>
            </a:r>
          </a:p>
          <a:p>
            <a:pPr marL="685800" lvl="1" indent="-228600">
              <a:buFont typeface="+mj-lt"/>
              <a:buAutoNum type="arabicPeriod"/>
            </a:pPr>
            <a:r>
              <a:rPr lang="en-US" sz="1200" dirty="0"/>
              <a:t>Details Collapse</a:t>
            </a:r>
          </a:p>
          <a:p>
            <a:pPr marL="685800" lvl="1" indent="-228600">
              <a:buFont typeface="+mj-lt"/>
              <a:buAutoNum type="arabicPeriod"/>
            </a:pPr>
            <a:r>
              <a:rPr lang="en-US" sz="1200" dirty="0"/>
              <a:t>Tooltips</a:t>
            </a:r>
          </a:p>
          <a:p>
            <a:pPr marL="685800" lvl="1" indent="-228600">
              <a:buFont typeface="+mj-lt"/>
              <a:buAutoNum type="arabicPeriod"/>
            </a:pPr>
            <a:r>
              <a:rPr lang="en-US" sz="1200" dirty="0"/>
              <a:t>Logout</a:t>
            </a:r>
          </a:p>
          <a:p>
            <a:pPr marL="685800" lvl="1" indent="-228600">
              <a:buFont typeface="+mj-lt"/>
              <a:buAutoNum type="arabicPeriod"/>
            </a:pPr>
            <a:r>
              <a:rPr lang="en-US" sz="1200" dirty="0"/>
              <a:t>Apply for Financing</a:t>
            </a:r>
          </a:p>
          <a:p>
            <a:pPr marL="685800" lvl="1" indent="-228600">
              <a:buFont typeface="+mj-lt"/>
              <a:buAutoNum type="arabicPeriod"/>
            </a:pPr>
            <a:r>
              <a:rPr lang="en-US" sz="1200" dirty="0"/>
              <a:t>Save Button</a:t>
            </a:r>
          </a:p>
        </p:txBody>
      </p:sp>
      <p:sp>
        <p:nvSpPr>
          <p:cNvPr id="4" name="Slide Number Placeholder 3"/>
          <p:cNvSpPr>
            <a:spLocks noGrp="1"/>
          </p:cNvSpPr>
          <p:nvPr>
            <p:ph type="sldNum" sz="quarter" idx="10"/>
          </p:nvPr>
        </p:nvSpPr>
        <p:spPr/>
        <p:txBody>
          <a:bodyPr/>
          <a:lstStyle/>
          <a:p>
            <a:fld id="{7A29DB2E-2BEF-044F-B850-7382CE13428F}" type="slidenum">
              <a:rPr lang="en-US" smtClean="0"/>
              <a:t>21</a:t>
            </a:fld>
            <a:endParaRPr lang="en-US"/>
          </a:p>
        </p:txBody>
      </p:sp>
    </p:spTree>
    <p:extLst>
      <p:ext uri="{BB962C8B-B14F-4D97-AF65-F5344CB8AC3E}">
        <p14:creationId xmlns:p14="http://schemas.microsoft.com/office/powerpoint/2010/main" val="3861738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dirty="0"/>
              <a:t>Page Navigation</a:t>
            </a:r>
          </a:p>
          <a:p>
            <a:pPr marL="685800" lvl="1" indent="-228600">
              <a:buFont typeface="+mj-lt"/>
              <a:buAutoNum type="arabicPeriod"/>
            </a:pPr>
            <a:r>
              <a:rPr lang="en-US" sz="1200" dirty="0"/>
              <a:t>Canned Scope of Work</a:t>
            </a:r>
          </a:p>
          <a:p>
            <a:pPr marL="685800" lvl="1" indent="-228600">
              <a:buFont typeface="+mj-lt"/>
              <a:buAutoNum type="arabicPeriod"/>
            </a:pPr>
            <a:r>
              <a:rPr lang="en-US" sz="1200" dirty="0"/>
              <a:t>Details Collapse</a:t>
            </a:r>
          </a:p>
          <a:p>
            <a:pPr marL="685800" lvl="1" indent="-228600">
              <a:buFont typeface="+mj-lt"/>
              <a:buAutoNum type="arabicPeriod"/>
            </a:pPr>
            <a:r>
              <a:rPr lang="en-US" sz="1200" dirty="0"/>
              <a:t>Tooltips</a:t>
            </a:r>
          </a:p>
          <a:p>
            <a:pPr marL="685800" lvl="1" indent="-228600">
              <a:buFont typeface="+mj-lt"/>
              <a:buAutoNum type="arabicPeriod"/>
            </a:pPr>
            <a:r>
              <a:rPr lang="en-US" sz="1200" dirty="0"/>
              <a:t>Logout</a:t>
            </a:r>
          </a:p>
          <a:p>
            <a:pPr marL="685800" lvl="1" indent="-228600">
              <a:buFont typeface="+mj-lt"/>
              <a:buAutoNum type="arabicPeriod"/>
            </a:pPr>
            <a:r>
              <a:rPr lang="en-US" sz="1200" dirty="0"/>
              <a:t>Apply for Financing</a:t>
            </a:r>
          </a:p>
          <a:p>
            <a:pPr marL="685800" lvl="1" indent="-228600">
              <a:buFont typeface="+mj-lt"/>
              <a:buAutoNum type="arabicPeriod"/>
            </a:pPr>
            <a:r>
              <a:rPr lang="en-US" sz="1200" dirty="0"/>
              <a:t>Save Button</a:t>
            </a:r>
          </a:p>
        </p:txBody>
      </p:sp>
      <p:sp>
        <p:nvSpPr>
          <p:cNvPr id="4" name="Slide Number Placeholder 3"/>
          <p:cNvSpPr>
            <a:spLocks noGrp="1"/>
          </p:cNvSpPr>
          <p:nvPr>
            <p:ph type="sldNum" sz="quarter" idx="10"/>
          </p:nvPr>
        </p:nvSpPr>
        <p:spPr/>
        <p:txBody>
          <a:bodyPr/>
          <a:lstStyle/>
          <a:p>
            <a:fld id="{7A29DB2E-2BEF-044F-B850-7382CE13428F}" type="slidenum">
              <a:rPr lang="en-US" smtClean="0"/>
              <a:t>22</a:t>
            </a:fld>
            <a:endParaRPr lang="en-US"/>
          </a:p>
        </p:txBody>
      </p:sp>
    </p:spTree>
    <p:extLst>
      <p:ext uri="{BB962C8B-B14F-4D97-AF65-F5344CB8AC3E}">
        <p14:creationId xmlns:p14="http://schemas.microsoft.com/office/powerpoint/2010/main" val="2983641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Repair Cost Modifiers</a:t>
            </a:r>
          </a:p>
          <a:p>
            <a:pPr marL="685800" lvl="1" indent="-228600">
              <a:buFont typeface="+mj-lt"/>
              <a:buAutoNum type="arabicPeriod"/>
            </a:pPr>
            <a:r>
              <a:rPr lang="en-US" sz="1200" dirty="0"/>
              <a:t>Labor Type and Intensity</a:t>
            </a:r>
          </a:p>
          <a:p>
            <a:pPr marL="685800" lvl="1" indent="-228600">
              <a:buFont typeface="+mj-lt"/>
              <a:buAutoNum type="arabicPeriod"/>
            </a:pPr>
            <a:r>
              <a:rPr lang="en-US" sz="1200" dirty="0"/>
              <a:t>Intensity Buttons</a:t>
            </a:r>
          </a:p>
          <a:p>
            <a:pPr marL="685800" lvl="1" indent="-228600">
              <a:buFont typeface="+mj-lt"/>
              <a:buAutoNum type="arabicPeriod"/>
            </a:pPr>
            <a:r>
              <a:rPr lang="en-US" sz="1200" dirty="0"/>
              <a:t>Override Fields</a:t>
            </a:r>
          </a:p>
          <a:p>
            <a:pPr marL="685800" lvl="1" indent="-228600">
              <a:buFont typeface="+mj-lt"/>
              <a:buAutoNum type="arabicPeriod"/>
            </a:pPr>
            <a:r>
              <a:rPr lang="en-US" sz="1200" dirty="0"/>
              <a:t>DIY (Labor Only)</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24</a:t>
            </a:fld>
            <a:endParaRPr lang="en-US"/>
          </a:p>
        </p:txBody>
      </p:sp>
    </p:spTree>
    <p:extLst>
      <p:ext uri="{BB962C8B-B14F-4D97-AF65-F5344CB8AC3E}">
        <p14:creationId xmlns:p14="http://schemas.microsoft.com/office/powerpoint/2010/main" val="300337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Repair Cost Modifiers</a:t>
            </a:r>
          </a:p>
          <a:p>
            <a:pPr marL="685800" lvl="1" indent="-228600">
              <a:buFont typeface="+mj-lt"/>
              <a:buAutoNum type="arabicPeriod"/>
            </a:pPr>
            <a:r>
              <a:rPr lang="en-US" sz="1200" dirty="0"/>
              <a:t>Labor Type and Intensity</a:t>
            </a:r>
          </a:p>
          <a:p>
            <a:pPr marL="685800" lvl="1" indent="-228600">
              <a:buFont typeface="+mj-lt"/>
              <a:buAutoNum type="arabicPeriod"/>
            </a:pPr>
            <a:r>
              <a:rPr lang="en-US" sz="1200" dirty="0"/>
              <a:t>Intensity Buttons</a:t>
            </a:r>
          </a:p>
          <a:p>
            <a:pPr marL="685800" lvl="1" indent="-228600">
              <a:buFont typeface="+mj-lt"/>
              <a:buAutoNum type="arabicPeriod"/>
            </a:pPr>
            <a:r>
              <a:rPr lang="en-US" sz="1200" dirty="0"/>
              <a:t>Override Fields</a:t>
            </a:r>
          </a:p>
          <a:p>
            <a:pPr marL="685800" lvl="1" indent="-228600">
              <a:buFont typeface="+mj-lt"/>
              <a:buAutoNum type="arabicPeriod"/>
            </a:pPr>
            <a:r>
              <a:rPr lang="en-US" sz="1200" dirty="0"/>
              <a:t>DIY (Labor Only)</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25</a:t>
            </a:fld>
            <a:endParaRPr lang="en-US"/>
          </a:p>
        </p:txBody>
      </p:sp>
    </p:spTree>
    <p:extLst>
      <p:ext uri="{BB962C8B-B14F-4D97-AF65-F5344CB8AC3E}">
        <p14:creationId xmlns:p14="http://schemas.microsoft.com/office/powerpoint/2010/main" val="246795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Repair Cost Modifiers</a:t>
            </a:r>
          </a:p>
          <a:p>
            <a:pPr marL="685800" lvl="1" indent="-228600">
              <a:buFont typeface="+mj-lt"/>
              <a:buAutoNum type="arabicPeriod"/>
            </a:pPr>
            <a:r>
              <a:rPr lang="en-US" sz="1200" dirty="0"/>
              <a:t>Labor Type and Intensity</a:t>
            </a:r>
          </a:p>
          <a:p>
            <a:pPr marL="685800" lvl="1" indent="-228600">
              <a:buFont typeface="+mj-lt"/>
              <a:buAutoNum type="arabicPeriod"/>
            </a:pPr>
            <a:r>
              <a:rPr lang="en-US" sz="1200" dirty="0"/>
              <a:t>Intensity Buttons</a:t>
            </a:r>
          </a:p>
          <a:p>
            <a:pPr marL="685800" lvl="1" indent="-228600">
              <a:buFont typeface="+mj-lt"/>
              <a:buAutoNum type="arabicPeriod"/>
            </a:pPr>
            <a:r>
              <a:rPr lang="en-US" sz="1200" dirty="0"/>
              <a:t>Override Fields</a:t>
            </a:r>
          </a:p>
          <a:p>
            <a:pPr marL="685800" lvl="1" indent="-228600">
              <a:buFont typeface="+mj-lt"/>
              <a:buAutoNum type="arabicPeriod"/>
            </a:pPr>
            <a:r>
              <a:rPr lang="en-US" sz="1200" dirty="0"/>
              <a:t>DIY (Labor Only)</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26</a:t>
            </a:fld>
            <a:endParaRPr lang="en-US"/>
          </a:p>
        </p:txBody>
      </p:sp>
    </p:spTree>
    <p:extLst>
      <p:ext uri="{BB962C8B-B14F-4D97-AF65-F5344CB8AC3E}">
        <p14:creationId xmlns:p14="http://schemas.microsoft.com/office/powerpoint/2010/main" val="271513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t>Setting up Customer Accounts</a:t>
            </a:r>
          </a:p>
          <a:p>
            <a:pPr marL="742950" lvl="1" indent="-285750">
              <a:buFont typeface="+mj-lt"/>
              <a:buAutoNum type="arabicPeriod"/>
            </a:pPr>
            <a:r>
              <a:rPr lang="en-US" sz="1200" dirty="0"/>
              <a:t>Sending your unique link to Customers</a:t>
            </a:r>
          </a:p>
          <a:p>
            <a:pPr marL="742950" lvl="1" indent="-285750">
              <a:buFont typeface="+mj-lt"/>
              <a:buAutoNum type="arabicPeriod"/>
            </a:pPr>
            <a:r>
              <a:rPr lang="en-US" sz="1200" dirty="0"/>
              <a:t>Customer account creation process</a:t>
            </a:r>
          </a:p>
        </p:txBody>
      </p:sp>
      <p:sp>
        <p:nvSpPr>
          <p:cNvPr id="4" name="Slide Number Placeholder 3"/>
          <p:cNvSpPr>
            <a:spLocks noGrp="1"/>
          </p:cNvSpPr>
          <p:nvPr>
            <p:ph type="sldNum" sz="quarter" idx="10"/>
          </p:nvPr>
        </p:nvSpPr>
        <p:spPr/>
        <p:txBody>
          <a:bodyPr/>
          <a:lstStyle/>
          <a:p>
            <a:fld id="{7A29DB2E-2BEF-044F-B850-7382CE13428F}" type="slidenum">
              <a:rPr lang="en-US" smtClean="0"/>
              <a:t>4</a:t>
            </a:fld>
            <a:endParaRPr lang="en-US"/>
          </a:p>
        </p:txBody>
      </p:sp>
    </p:spTree>
    <p:extLst>
      <p:ext uri="{BB962C8B-B14F-4D97-AF65-F5344CB8AC3E}">
        <p14:creationId xmlns:p14="http://schemas.microsoft.com/office/powerpoint/2010/main" val="1662418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Repair Cost Modifiers</a:t>
            </a:r>
          </a:p>
          <a:p>
            <a:pPr marL="685800" lvl="1" indent="-228600">
              <a:buFont typeface="+mj-lt"/>
              <a:buAutoNum type="arabicPeriod"/>
            </a:pPr>
            <a:r>
              <a:rPr lang="en-US" sz="1200" dirty="0"/>
              <a:t>Labor Type and Intensity</a:t>
            </a:r>
          </a:p>
          <a:p>
            <a:pPr marL="685800" lvl="1" indent="-228600">
              <a:buFont typeface="+mj-lt"/>
              <a:buAutoNum type="arabicPeriod"/>
            </a:pPr>
            <a:r>
              <a:rPr lang="en-US" sz="1200" dirty="0"/>
              <a:t>Intensity Buttons</a:t>
            </a:r>
          </a:p>
          <a:p>
            <a:pPr marL="685800" lvl="1" indent="-228600">
              <a:buFont typeface="+mj-lt"/>
              <a:buAutoNum type="arabicPeriod"/>
            </a:pPr>
            <a:r>
              <a:rPr lang="en-US" sz="1200" dirty="0"/>
              <a:t>Override Fields</a:t>
            </a:r>
          </a:p>
          <a:p>
            <a:pPr marL="685800" lvl="1" indent="-228600">
              <a:buFont typeface="+mj-lt"/>
              <a:buAutoNum type="arabicPeriod"/>
            </a:pPr>
            <a:r>
              <a:rPr lang="en-US" sz="1200" dirty="0"/>
              <a:t>DIY (Labor Only)</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27</a:t>
            </a:fld>
            <a:endParaRPr lang="en-US"/>
          </a:p>
        </p:txBody>
      </p:sp>
    </p:spTree>
    <p:extLst>
      <p:ext uri="{BB962C8B-B14F-4D97-AF65-F5344CB8AC3E}">
        <p14:creationId xmlns:p14="http://schemas.microsoft.com/office/powerpoint/2010/main" val="3046932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Using Selection Buttons (4 Main Types)</a:t>
            </a:r>
          </a:p>
          <a:p>
            <a:pPr marL="685800" lvl="1" indent="-228600">
              <a:buFont typeface="+mj-lt"/>
              <a:buAutoNum type="arabicPeriod"/>
            </a:pPr>
            <a:r>
              <a:rPr lang="en-US" sz="1200" dirty="0"/>
              <a:t>Flooring Selections</a:t>
            </a:r>
          </a:p>
          <a:p>
            <a:pPr marL="685800" lvl="1" indent="-228600">
              <a:buFont typeface="+mj-lt"/>
              <a:buAutoNum type="arabicPeriod"/>
            </a:pPr>
            <a:r>
              <a:rPr lang="en-US" sz="1200" dirty="0"/>
              <a:t>Adding Custom Scenarios</a:t>
            </a:r>
          </a:p>
          <a:p>
            <a:pPr marL="685800" lvl="1" indent="-228600">
              <a:buFont typeface="+mj-lt"/>
              <a:buAutoNum type="arabicPeriod"/>
            </a:pPr>
            <a:r>
              <a:rPr lang="en-US" sz="1200" dirty="0"/>
              <a:t>Calculated Rows (Add-on*, Fence, Patio)</a:t>
            </a:r>
          </a:p>
          <a:p>
            <a:pPr marL="685800" lvl="1" indent="-228600">
              <a:buFont typeface="+mj-lt"/>
              <a:buAutoNum type="arabicPeriod"/>
            </a:pPr>
            <a:r>
              <a:rPr lang="en-US" sz="1200" dirty="0"/>
              <a:t>Indirect Costs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29</a:t>
            </a:fld>
            <a:endParaRPr lang="en-US"/>
          </a:p>
        </p:txBody>
      </p:sp>
    </p:spTree>
    <p:extLst>
      <p:ext uri="{BB962C8B-B14F-4D97-AF65-F5344CB8AC3E}">
        <p14:creationId xmlns:p14="http://schemas.microsoft.com/office/powerpoint/2010/main" val="2116804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Using Selection Buttons (4 Main Types)</a:t>
            </a:r>
          </a:p>
          <a:p>
            <a:pPr marL="685800" lvl="1" indent="-228600">
              <a:buFont typeface="+mj-lt"/>
              <a:buAutoNum type="arabicPeriod"/>
            </a:pPr>
            <a:r>
              <a:rPr lang="en-US" sz="1200" dirty="0"/>
              <a:t>Flooring Selections</a:t>
            </a:r>
          </a:p>
          <a:p>
            <a:pPr marL="685800" lvl="1" indent="-228600">
              <a:buFont typeface="+mj-lt"/>
              <a:buAutoNum type="arabicPeriod"/>
            </a:pPr>
            <a:r>
              <a:rPr lang="en-US" sz="1200" dirty="0"/>
              <a:t>Adding Custom Scenarios</a:t>
            </a:r>
          </a:p>
          <a:p>
            <a:pPr marL="685800" lvl="1" indent="-228600">
              <a:buFont typeface="+mj-lt"/>
              <a:buAutoNum type="arabicPeriod"/>
            </a:pPr>
            <a:r>
              <a:rPr lang="en-US" sz="1200" dirty="0"/>
              <a:t>Calculated Rows (Add-on*, Fence, Patio)</a:t>
            </a:r>
          </a:p>
          <a:p>
            <a:pPr marL="685800" lvl="1" indent="-228600">
              <a:buFont typeface="+mj-lt"/>
              <a:buAutoNum type="arabicPeriod"/>
            </a:pPr>
            <a:r>
              <a:rPr lang="en-US" sz="1200" dirty="0"/>
              <a:t>Indirect Costs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30</a:t>
            </a:fld>
            <a:endParaRPr lang="en-US"/>
          </a:p>
        </p:txBody>
      </p:sp>
    </p:spTree>
    <p:extLst>
      <p:ext uri="{BB962C8B-B14F-4D97-AF65-F5344CB8AC3E}">
        <p14:creationId xmlns:p14="http://schemas.microsoft.com/office/powerpoint/2010/main" val="846300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Using Selection Buttons (4 Main Types)</a:t>
            </a:r>
          </a:p>
          <a:p>
            <a:pPr marL="685800" lvl="1" indent="-228600">
              <a:buFont typeface="+mj-lt"/>
              <a:buAutoNum type="arabicPeriod"/>
            </a:pPr>
            <a:r>
              <a:rPr lang="en-US" sz="1200" dirty="0"/>
              <a:t>Flooring Selections</a:t>
            </a:r>
          </a:p>
          <a:p>
            <a:pPr marL="685800" lvl="1" indent="-228600">
              <a:buFont typeface="+mj-lt"/>
              <a:buAutoNum type="arabicPeriod"/>
            </a:pPr>
            <a:r>
              <a:rPr lang="en-US" sz="1200" dirty="0"/>
              <a:t>Adding Custom Scenarios</a:t>
            </a:r>
          </a:p>
          <a:p>
            <a:pPr marL="685800" lvl="1" indent="-228600">
              <a:buFont typeface="+mj-lt"/>
              <a:buAutoNum type="arabicPeriod"/>
            </a:pPr>
            <a:r>
              <a:rPr lang="en-US" sz="1200" dirty="0"/>
              <a:t>Calculated Rows (Add-on*, Fence, Patio)</a:t>
            </a:r>
          </a:p>
          <a:p>
            <a:pPr marL="685800" lvl="1" indent="-228600">
              <a:buFont typeface="+mj-lt"/>
              <a:buAutoNum type="arabicPeriod"/>
            </a:pPr>
            <a:r>
              <a:rPr lang="en-US" sz="1200" dirty="0"/>
              <a:t>Indirect Costs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31</a:t>
            </a:fld>
            <a:endParaRPr lang="en-US"/>
          </a:p>
        </p:txBody>
      </p:sp>
    </p:spTree>
    <p:extLst>
      <p:ext uri="{BB962C8B-B14F-4D97-AF65-F5344CB8AC3E}">
        <p14:creationId xmlns:p14="http://schemas.microsoft.com/office/powerpoint/2010/main" val="349198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Using Selection Buttons (4 Main Types)</a:t>
            </a:r>
          </a:p>
          <a:p>
            <a:pPr marL="685800" lvl="1" indent="-228600">
              <a:buFont typeface="+mj-lt"/>
              <a:buAutoNum type="arabicPeriod"/>
            </a:pPr>
            <a:r>
              <a:rPr lang="en-US" sz="1200" dirty="0"/>
              <a:t>Flooring Selections</a:t>
            </a:r>
          </a:p>
          <a:p>
            <a:pPr marL="685800" lvl="1" indent="-228600">
              <a:buFont typeface="+mj-lt"/>
              <a:buAutoNum type="arabicPeriod"/>
            </a:pPr>
            <a:r>
              <a:rPr lang="en-US" sz="1200" dirty="0"/>
              <a:t>Adding Custom Scenarios</a:t>
            </a:r>
          </a:p>
          <a:p>
            <a:pPr marL="685800" lvl="1" indent="-228600">
              <a:buFont typeface="+mj-lt"/>
              <a:buAutoNum type="arabicPeriod"/>
            </a:pPr>
            <a:r>
              <a:rPr lang="en-US" sz="1200" dirty="0"/>
              <a:t>Calculated Rows (Add-on*, Fence, Patio)</a:t>
            </a:r>
          </a:p>
          <a:p>
            <a:pPr marL="685800" lvl="1" indent="-228600">
              <a:buFont typeface="+mj-lt"/>
              <a:buAutoNum type="arabicPeriod"/>
            </a:pPr>
            <a:r>
              <a:rPr lang="en-US" sz="1200" dirty="0"/>
              <a:t>Indirect Costs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32</a:t>
            </a:fld>
            <a:endParaRPr lang="en-US"/>
          </a:p>
        </p:txBody>
      </p:sp>
    </p:spTree>
    <p:extLst>
      <p:ext uri="{BB962C8B-B14F-4D97-AF65-F5344CB8AC3E}">
        <p14:creationId xmlns:p14="http://schemas.microsoft.com/office/powerpoint/2010/main" val="149609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Using Selection Buttons (4 Main Types)</a:t>
            </a:r>
          </a:p>
          <a:p>
            <a:pPr marL="685800" lvl="1" indent="-228600">
              <a:buFont typeface="+mj-lt"/>
              <a:buAutoNum type="arabicPeriod"/>
            </a:pPr>
            <a:r>
              <a:rPr lang="en-US" sz="1200" dirty="0"/>
              <a:t>Flooring Selections</a:t>
            </a:r>
          </a:p>
          <a:p>
            <a:pPr marL="685800" lvl="1" indent="-228600">
              <a:buFont typeface="+mj-lt"/>
              <a:buAutoNum type="arabicPeriod"/>
            </a:pPr>
            <a:r>
              <a:rPr lang="en-US" sz="1200" dirty="0"/>
              <a:t>Adding Custom Scenarios</a:t>
            </a:r>
          </a:p>
          <a:p>
            <a:pPr marL="685800" lvl="1" indent="-228600">
              <a:buFont typeface="+mj-lt"/>
              <a:buAutoNum type="arabicPeriod"/>
            </a:pPr>
            <a:r>
              <a:rPr lang="en-US" sz="1200" dirty="0"/>
              <a:t>Calculated Rows (Add-on*, Fence, Patio)</a:t>
            </a:r>
          </a:p>
          <a:p>
            <a:pPr marL="685800" lvl="1" indent="-228600">
              <a:buFont typeface="+mj-lt"/>
              <a:buAutoNum type="arabicPeriod"/>
            </a:pPr>
            <a:r>
              <a:rPr lang="en-US" sz="1200" dirty="0"/>
              <a:t>Indirect Costs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33</a:t>
            </a:fld>
            <a:endParaRPr lang="en-US"/>
          </a:p>
        </p:txBody>
      </p:sp>
    </p:spTree>
    <p:extLst>
      <p:ext uri="{BB962C8B-B14F-4D97-AF65-F5344CB8AC3E}">
        <p14:creationId xmlns:p14="http://schemas.microsoft.com/office/powerpoint/2010/main" val="1454568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Settings</a:t>
            </a:r>
          </a:p>
          <a:p>
            <a:pPr marL="685800" lvl="1" indent="-228600">
              <a:buFont typeface="+mj-lt"/>
              <a:buAutoNum type="arabicPeriod"/>
            </a:pPr>
            <a:r>
              <a:rPr lang="en-US" sz="1200" dirty="0"/>
              <a:t>Sharing</a:t>
            </a:r>
          </a:p>
          <a:p>
            <a:pPr marL="685800" lvl="1" indent="-228600">
              <a:buFont typeface="+mj-lt"/>
              <a:buAutoNum type="arabicPeriod"/>
            </a:pPr>
            <a:r>
              <a:rPr lang="en-US" sz="1200" dirty="0"/>
              <a:t>Help</a:t>
            </a:r>
          </a:p>
          <a:p>
            <a:pPr marL="685800" lvl="1" indent="-228600">
              <a:buFont typeface="+mj-lt"/>
              <a:buAutoNum type="arabicPeriod"/>
            </a:pPr>
            <a:r>
              <a:rPr lang="en-US" sz="1200" dirty="0"/>
              <a:t>Bug Reports</a:t>
            </a:r>
          </a:p>
          <a:p>
            <a:pPr marL="685800" lvl="1" indent="-228600">
              <a:buFont typeface="+mj-lt"/>
              <a:buAutoNum type="arabicPeriod"/>
            </a:pPr>
            <a:r>
              <a:rPr lang="en-US" sz="1200" dirty="0"/>
              <a:t>Settings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35</a:t>
            </a:fld>
            <a:endParaRPr lang="en-US"/>
          </a:p>
        </p:txBody>
      </p:sp>
    </p:spTree>
    <p:extLst>
      <p:ext uri="{BB962C8B-B14F-4D97-AF65-F5344CB8AC3E}">
        <p14:creationId xmlns:p14="http://schemas.microsoft.com/office/powerpoint/2010/main" val="879430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Settings</a:t>
            </a:r>
          </a:p>
          <a:p>
            <a:pPr marL="685800" lvl="1" indent="-228600">
              <a:buFont typeface="+mj-lt"/>
              <a:buAutoNum type="arabicPeriod"/>
            </a:pPr>
            <a:r>
              <a:rPr lang="en-US" sz="1200" dirty="0"/>
              <a:t>Sharing</a:t>
            </a:r>
          </a:p>
          <a:p>
            <a:pPr marL="685800" lvl="1" indent="-228600">
              <a:buFont typeface="+mj-lt"/>
              <a:buAutoNum type="arabicPeriod"/>
            </a:pPr>
            <a:r>
              <a:rPr lang="en-US" sz="1200" dirty="0"/>
              <a:t>Help</a:t>
            </a:r>
          </a:p>
          <a:p>
            <a:pPr marL="685800" lvl="1" indent="-228600">
              <a:buFont typeface="+mj-lt"/>
              <a:buAutoNum type="arabicPeriod"/>
            </a:pPr>
            <a:r>
              <a:rPr lang="en-US" sz="1200" dirty="0"/>
              <a:t>Bug Reports</a:t>
            </a:r>
          </a:p>
          <a:p>
            <a:pPr marL="685800" lvl="1" indent="-228600">
              <a:buFont typeface="+mj-lt"/>
              <a:buAutoNum type="arabicPeriod"/>
            </a:pPr>
            <a:r>
              <a:rPr lang="en-US" sz="1200" dirty="0"/>
              <a:t>Settings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36</a:t>
            </a:fld>
            <a:endParaRPr lang="en-US"/>
          </a:p>
        </p:txBody>
      </p:sp>
    </p:spTree>
    <p:extLst>
      <p:ext uri="{BB962C8B-B14F-4D97-AF65-F5344CB8AC3E}">
        <p14:creationId xmlns:p14="http://schemas.microsoft.com/office/powerpoint/2010/main" val="290978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Settings</a:t>
            </a:r>
          </a:p>
          <a:p>
            <a:pPr marL="685800" lvl="1" indent="-228600">
              <a:buFont typeface="+mj-lt"/>
              <a:buAutoNum type="arabicPeriod"/>
            </a:pPr>
            <a:r>
              <a:rPr lang="en-US" sz="1200" dirty="0"/>
              <a:t>Sharing</a:t>
            </a:r>
          </a:p>
          <a:p>
            <a:pPr marL="685800" lvl="1" indent="-228600">
              <a:buFont typeface="+mj-lt"/>
              <a:buAutoNum type="arabicPeriod"/>
            </a:pPr>
            <a:r>
              <a:rPr lang="en-US" sz="1200" dirty="0"/>
              <a:t>Help</a:t>
            </a:r>
          </a:p>
          <a:p>
            <a:pPr marL="685800" lvl="1" indent="-228600">
              <a:buFont typeface="+mj-lt"/>
              <a:buAutoNum type="arabicPeriod"/>
            </a:pPr>
            <a:r>
              <a:rPr lang="en-US" sz="1200" dirty="0"/>
              <a:t>Bug Reports</a:t>
            </a:r>
          </a:p>
          <a:p>
            <a:pPr marL="685800" lvl="1" indent="-228600">
              <a:buFont typeface="+mj-lt"/>
              <a:buAutoNum type="arabicPeriod"/>
            </a:pPr>
            <a:r>
              <a:rPr lang="en-US" sz="1200" dirty="0"/>
              <a:t>Settings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37</a:t>
            </a:fld>
            <a:endParaRPr lang="en-US"/>
          </a:p>
        </p:txBody>
      </p:sp>
    </p:spTree>
    <p:extLst>
      <p:ext uri="{BB962C8B-B14F-4D97-AF65-F5344CB8AC3E}">
        <p14:creationId xmlns:p14="http://schemas.microsoft.com/office/powerpoint/2010/main" val="2150257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Settings</a:t>
            </a:r>
          </a:p>
          <a:p>
            <a:pPr marL="685800" lvl="1" indent="-228600">
              <a:buFont typeface="+mj-lt"/>
              <a:buAutoNum type="arabicPeriod"/>
            </a:pPr>
            <a:r>
              <a:rPr lang="en-US" sz="1200" dirty="0"/>
              <a:t>Sharing</a:t>
            </a:r>
          </a:p>
          <a:p>
            <a:pPr marL="685800" lvl="1" indent="-228600">
              <a:buFont typeface="+mj-lt"/>
              <a:buAutoNum type="arabicPeriod"/>
            </a:pPr>
            <a:r>
              <a:rPr lang="en-US" sz="1200" dirty="0"/>
              <a:t>Help</a:t>
            </a:r>
          </a:p>
          <a:p>
            <a:pPr marL="685800" lvl="1" indent="-228600">
              <a:buFont typeface="+mj-lt"/>
              <a:buAutoNum type="arabicPeriod"/>
            </a:pPr>
            <a:r>
              <a:rPr lang="en-US" sz="1200" dirty="0"/>
              <a:t>Bug Reports</a:t>
            </a:r>
          </a:p>
          <a:p>
            <a:pPr marL="685800" lvl="1" indent="-228600">
              <a:buFont typeface="+mj-lt"/>
              <a:buAutoNum type="arabicPeriod"/>
            </a:pPr>
            <a:r>
              <a:rPr lang="en-US" sz="1200" dirty="0"/>
              <a:t>Settings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38</a:t>
            </a:fld>
            <a:endParaRPr lang="en-US"/>
          </a:p>
        </p:txBody>
      </p:sp>
    </p:spTree>
    <p:extLst>
      <p:ext uri="{BB962C8B-B14F-4D97-AF65-F5344CB8AC3E}">
        <p14:creationId xmlns:p14="http://schemas.microsoft.com/office/powerpoint/2010/main" val="311380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t>Setting up Customer Accounts</a:t>
            </a:r>
          </a:p>
          <a:p>
            <a:pPr marL="742950" lvl="1" indent="-285750">
              <a:buFont typeface="+mj-lt"/>
              <a:buAutoNum type="arabicPeriod"/>
            </a:pPr>
            <a:r>
              <a:rPr lang="en-US" sz="1200" dirty="0"/>
              <a:t>Sending your unique link to Customers</a:t>
            </a:r>
          </a:p>
          <a:p>
            <a:pPr marL="742950" lvl="1" indent="-285750">
              <a:buFont typeface="+mj-lt"/>
              <a:buAutoNum type="arabicPeriod"/>
            </a:pPr>
            <a:r>
              <a:rPr lang="en-US" sz="1200" dirty="0"/>
              <a:t>Customer account creation process</a:t>
            </a:r>
          </a:p>
        </p:txBody>
      </p:sp>
      <p:sp>
        <p:nvSpPr>
          <p:cNvPr id="4" name="Slide Number Placeholder 3"/>
          <p:cNvSpPr>
            <a:spLocks noGrp="1"/>
          </p:cNvSpPr>
          <p:nvPr>
            <p:ph type="sldNum" sz="quarter" idx="10"/>
          </p:nvPr>
        </p:nvSpPr>
        <p:spPr/>
        <p:txBody>
          <a:bodyPr/>
          <a:lstStyle/>
          <a:p>
            <a:fld id="{7A29DB2E-2BEF-044F-B850-7382CE13428F}" type="slidenum">
              <a:rPr lang="en-US" smtClean="0"/>
              <a:t>5</a:t>
            </a:fld>
            <a:endParaRPr lang="en-US"/>
          </a:p>
        </p:txBody>
      </p:sp>
    </p:spTree>
    <p:extLst>
      <p:ext uri="{BB962C8B-B14F-4D97-AF65-F5344CB8AC3E}">
        <p14:creationId xmlns:p14="http://schemas.microsoft.com/office/powerpoint/2010/main" val="2763803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Settings</a:t>
            </a:r>
          </a:p>
          <a:p>
            <a:pPr marL="685800" lvl="1" indent="-228600">
              <a:buFont typeface="+mj-lt"/>
              <a:buAutoNum type="arabicPeriod"/>
            </a:pPr>
            <a:r>
              <a:rPr lang="en-US" sz="1200" dirty="0"/>
              <a:t>Sharing</a:t>
            </a:r>
          </a:p>
          <a:p>
            <a:pPr marL="685800" lvl="1" indent="-228600">
              <a:buFont typeface="+mj-lt"/>
              <a:buAutoNum type="arabicPeriod"/>
            </a:pPr>
            <a:r>
              <a:rPr lang="en-US" sz="1200" dirty="0"/>
              <a:t>Help</a:t>
            </a:r>
          </a:p>
          <a:p>
            <a:pPr marL="685800" lvl="1" indent="-228600">
              <a:buFont typeface="+mj-lt"/>
              <a:buAutoNum type="arabicPeriod"/>
            </a:pPr>
            <a:r>
              <a:rPr lang="en-US" sz="1200" dirty="0"/>
              <a:t>Bug Reports</a:t>
            </a:r>
          </a:p>
          <a:p>
            <a:pPr marL="685800" lvl="1" indent="-228600">
              <a:buFont typeface="+mj-lt"/>
              <a:buAutoNum type="arabicPeriod"/>
            </a:pPr>
            <a:r>
              <a:rPr lang="en-US" sz="1200" dirty="0"/>
              <a:t>Settings</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39</a:t>
            </a:fld>
            <a:endParaRPr lang="en-US"/>
          </a:p>
        </p:txBody>
      </p:sp>
    </p:spTree>
    <p:extLst>
      <p:ext uri="{BB962C8B-B14F-4D97-AF65-F5344CB8AC3E}">
        <p14:creationId xmlns:p14="http://schemas.microsoft.com/office/powerpoint/2010/main" val="1642166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Tabs</a:t>
            </a:r>
          </a:p>
          <a:p>
            <a:pPr marL="685800" lvl="1" indent="-228600">
              <a:buFont typeface="+mj-lt"/>
              <a:buAutoNum type="arabicPeriod"/>
            </a:pPr>
            <a:r>
              <a:rPr lang="en-US" sz="1200" dirty="0"/>
              <a:t>Repairs</a:t>
            </a:r>
          </a:p>
          <a:p>
            <a:pPr marL="685800" lvl="1" indent="-228600">
              <a:buFont typeface="+mj-lt"/>
              <a:buAutoNum type="arabicPeriod"/>
            </a:pPr>
            <a:r>
              <a:rPr lang="en-US" sz="1200" dirty="0"/>
              <a:t>Risk </a:t>
            </a:r>
          </a:p>
          <a:p>
            <a:pPr marL="685800" lvl="1" indent="-228600">
              <a:buFont typeface="+mj-lt"/>
              <a:buAutoNum type="arabicPeriod"/>
            </a:pPr>
            <a:r>
              <a:rPr lang="en-US" sz="1200" dirty="0"/>
              <a:t>Report</a:t>
            </a:r>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41</a:t>
            </a:fld>
            <a:endParaRPr lang="en-US"/>
          </a:p>
        </p:txBody>
      </p:sp>
    </p:spTree>
    <p:extLst>
      <p:ext uri="{BB962C8B-B14F-4D97-AF65-F5344CB8AC3E}">
        <p14:creationId xmlns:p14="http://schemas.microsoft.com/office/powerpoint/2010/main" val="3642125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Tabs</a:t>
            </a:r>
          </a:p>
          <a:p>
            <a:pPr marL="685800" lvl="1" indent="-228600">
              <a:buFont typeface="+mj-lt"/>
              <a:buAutoNum type="arabicPeriod"/>
            </a:pPr>
            <a:r>
              <a:rPr lang="en-US" sz="1200" dirty="0"/>
              <a:t>Repairs</a:t>
            </a:r>
          </a:p>
          <a:p>
            <a:pPr marL="685800" lvl="1" indent="-228600">
              <a:buFont typeface="+mj-lt"/>
              <a:buAutoNum type="arabicPeriod"/>
            </a:pPr>
            <a:r>
              <a:rPr lang="en-US" sz="1200" dirty="0"/>
              <a:t>Risk </a:t>
            </a:r>
          </a:p>
          <a:p>
            <a:pPr marL="685800" lvl="1" indent="-228600">
              <a:buFont typeface="+mj-lt"/>
              <a:buAutoNum type="arabicPeriod"/>
            </a:pPr>
            <a:r>
              <a:rPr lang="en-US" sz="1200" dirty="0"/>
              <a:t>Report</a:t>
            </a:r>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42</a:t>
            </a:fld>
            <a:endParaRPr lang="en-US"/>
          </a:p>
        </p:txBody>
      </p:sp>
    </p:spTree>
    <p:extLst>
      <p:ext uri="{BB962C8B-B14F-4D97-AF65-F5344CB8AC3E}">
        <p14:creationId xmlns:p14="http://schemas.microsoft.com/office/powerpoint/2010/main" val="3970045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Tabs</a:t>
            </a:r>
          </a:p>
          <a:p>
            <a:pPr marL="685800" lvl="1" indent="-228600">
              <a:buFont typeface="+mj-lt"/>
              <a:buAutoNum type="arabicPeriod"/>
            </a:pPr>
            <a:r>
              <a:rPr lang="en-US" sz="1200" dirty="0"/>
              <a:t>Repairs</a:t>
            </a:r>
          </a:p>
          <a:p>
            <a:pPr marL="685800" lvl="1" indent="-228600">
              <a:buFont typeface="+mj-lt"/>
              <a:buAutoNum type="arabicPeriod"/>
            </a:pPr>
            <a:r>
              <a:rPr lang="en-US" sz="1200" dirty="0"/>
              <a:t>Risk </a:t>
            </a:r>
          </a:p>
          <a:p>
            <a:pPr marL="685800" lvl="1" indent="-228600">
              <a:buFont typeface="+mj-lt"/>
              <a:buAutoNum type="arabicPeriod"/>
            </a:pPr>
            <a:r>
              <a:rPr lang="en-US" sz="1200" dirty="0"/>
              <a:t>Report</a:t>
            </a:r>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43</a:t>
            </a:fld>
            <a:endParaRPr lang="en-US"/>
          </a:p>
        </p:txBody>
      </p:sp>
    </p:spTree>
    <p:extLst>
      <p:ext uri="{BB962C8B-B14F-4D97-AF65-F5344CB8AC3E}">
        <p14:creationId xmlns:p14="http://schemas.microsoft.com/office/powerpoint/2010/main" val="1354964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Header Navigation  - Tabs</a:t>
            </a:r>
          </a:p>
          <a:p>
            <a:pPr marL="685800" lvl="1" indent="-228600">
              <a:buFont typeface="+mj-lt"/>
              <a:buAutoNum type="arabicPeriod"/>
            </a:pPr>
            <a:r>
              <a:rPr lang="en-US" sz="1200" dirty="0"/>
              <a:t>Repairs</a:t>
            </a:r>
          </a:p>
          <a:p>
            <a:pPr marL="685800" lvl="1" indent="-228600">
              <a:buFont typeface="+mj-lt"/>
              <a:buAutoNum type="arabicPeriod"/>
            </a:pPr>
            <a:r>
              <a:rPr lang="en-US" sz="1200" dirty="0"/>
              <a:t>Risk </a:t>
            </a:r>
          </a:p>
          <a:p>
            <a:pPr marL="685800" lvl="1" indent="-228600">
              <a:buFont typeface="+mj-lt"/>
              <a:buAutoNum type="arabicPeriod"/>
            </a:pPr>
            <a:r>
              <a:rPr lang="en-US" sz="1200" dirty="0"/>
              <a:t>Report</a:t>
            </a:r>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44</a:t>
            </a:fld>
            <a:endParaRPr lang="en-US"/>
          </a:p>
        </p:txBody>
      </p:sp>
    </p:spTree>
    <p:extLst>
      <p:ext uri="{BB962C8B-B14F-4D97-AF65-F5344CB8AC3E}">
        <p14:creationId xmlns:p14="http://schemas.microsoft.com/office/powerpoint/2010/main" val="2836562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solidFill>
                  <a:schemeClr val="tx1"/>
                </a:solidFill>
              </a:rPr>
              <a:t>The Properties Landing Page</a:t>
            </a:r>
          </a:p>
          <a:p>
            <a:pPr marL="742950" lvl="1" indent="-285750">
              <a:buFont typeface="+mj-lt"/>
              <a:buAutoNum type="arabicPeriod"/>
            </a:pPr>
            <a:r>
              <a:rPr lang="en-US" sz="1200" dirty="0">
                <a:solidFill>
                  <a:schemeClr val="tx1"/>
                </a:solidFill>
              </a:rPr>
              <a:t>Sorting</a:t>
            </a:r>
          </a:p>
          <a:p>
            <a:pPr marL="742950" lvl="1" indent="-285750">
              <a:buFont typeface="+mj-lt"/>
              <a:buAutoNum type="arabicPeriod"/>
            </a:pPr>
            <a:r>
              <a:rPr lang="en-US" sz="1200" dirty="0">
                <a:solidFill>
                  <a:schemeClr val="tx1"/>
                </a:solidFill>
              </a:rPr>
              <a:t>Searching</a:t>
            </a:r>
          </a:p>
          <a:p>
            <a:pPr marL="742950" lvl="1" indent="-285750">
              <a:buFont typeface="+mj-lt"/>
              <a:buAutoNum type="arabicPeriod"/>
            </a:pPr>
            <a:r>
              <a:rPr lang="en-US" sz="1200" dirty="0">
                <a:solidFill>
                  <a:schemeClr val="tx1"/>
                </a:solidFill>
              </a:rPr>
              <a:t>Mapping</a:t>
            </a:r>
          </a:p>
          <a:p>
            <a:pPr marL="742950" lvl="1" indent="-285750">
              <a:buFont typeface="+mj-lt"/>
              <a:buAutoNum type="arabicPeriod"/>
            </a:pPr>
            <a:r>
              <a:rPr lang="en-US" sz="1200" dirty="0">
                <a:solidFill>
                  <a:schemeClr val="tx1"/>
                </a:solidFill>
              </a:rPr>
              <a:t>Page Navigation</a:t>
            </a:r>
          </a:p>
          <a:p>
            <a:pPr marL="742950" lvl="1" indent="-285750">
              <a:buFont typeface="+mj-lt"/>
              <a:buAutoNum type="arabicPeriod"/>
            </a:pPr>
            <a:r>
              <a:rPr lang="en-US" sz="1200" dirty="0">
                <a:solidFill>
                  <a:schemeClr val="tx1"/>
                </a:solidFill>
              </a:rPr>
              <a:t>Printing the </a:t>
            </a:r>
            <a:r>
              <a:rPr lang="en-US" sz="1200" dirty="0" err="1">
                <a:solidFill>
                  <a:schemeClr val="tx1"/>
                </a:solidFill>
              </a:rPr>
              <a:t>Walksheet</a:t>
            </a:r>
            <a:endParaRPr lang="en-US" sz="1200" dirty="0">
              <a:solidFill>
                <a:schemeClr val="tx1"/>
              </a:solidFill>
            </a:endParaRPr>
          </a:p>
          <a:p>
            <a:pPr marL="742950" lvl="1" indent="-285750">
              <a:buFont typeface="+mj-lt"/>
              <a:buAutoNum type="arabicPeriod"/>
            </a:pPr>
            <a:r>
              <a:rPr lang="en-US" sz="1200" dirty="0">
                <a:solidFill>
                  <a:schemeClr val="tx1"/>
                </a:solidFill>
              </a:rPr>
              <a:t>Property Status Types (Prospect, Closed, Funded, Inactive)</a:t>
            </a:r>
          </a:p>
          <a:p>
            <a:pPr marL="742950" lvl="1" indent="-285750">
              <a:buFont typeface="+mj-lt"/>
              <a:buAutoNum type="arabicPeriod"/>
            </a:pPr>
            <a:r>
              <a:rPr lang="en-US" sz="1200" dirty="0">
                <a:solidFill>
                  <a:schemeClr val="tx1"/>
                </a:solidFill>
              </a:rPr>
              <a:t>Deleting Properties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A29DB2E-2BEF-044F-B850-7382CE13428F}" type="slidenum">
              <a:rPr lang="en-US" smtClean="0"/>
              <a:t>47</a:t>
            </a:fld>
            <a:endParaRPr lang="en-US"/>
          </a:p>
        </p:txBody>
      </p:sp>
    </p:spTree>
    <p:extLst>
      <p:ext uri="{BB962C8B-B14F-4D97-AF65-F5344CB8AC3E}">
        <p14:creationId xmlns:p14="http://schemas.microsoft.com/office/powerpoint/2010/main" val="3652995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solidFill>
                  <a:schemeClr val="tx1"/>
                </a:solidFill>
              </a:rPr>
              <a:t>The Properties Landing Page</a:t>
            </a:r>
          </a:p>
          <a:p>
            <a:pPr marL="742950" lvl="1" indent="-285750">
              <a:buFont typeface="+mj-lt"/>
              <a:buAutoNum type="arabicPeriod"/>
            </a:pPr>
            <a:r>
              <a:rPr lang="en-US" sz="1200" dirty="0">
                <a:solidFill>
                  <a:schemeClr val="tx1"/>
                </a:solidFill>
              </a:rPr>
              <a:t>Sorting</a:t>
            </a:r>
          </a:p>
          <a:p>
            <a:pPr marL="742950" lvl="1" indent="-285750">
              <a:buFont typeface="+mj-lt"/>
              <a:buAutoNum type="arabicPeriod"/>
            </a:pPr>
            <a:r>
              <a:rPr lang="en-US" sz="1200" dirty="0">
                <a:solidFill>
                  <a:schemeClr val="tx1"/>
                </a:solidFill>
              </a:rPr>
              <a:t>Searching</a:t>
            </a:r>
          </a:p>
          <a:p>
            <a:pPr marL="742950" lvl="1" indent="-285750">
              <a:buFont typeface="+mj-lt"/>
              <a:buAutoNum type="arabicPeriod"/>
            </a:pPr>
            <a:r>
              <a:rPr lang="en-US" sz="1200" dirty="0">
                <a:solidFill>
                  <a:schemeClr val="tx1"/>
                </a:solidFill>
              </a:rPr>
              <a:t>Mapping</a:t>
            </a:r>
          </a:p>
          <a:p>
            <a:pPr marL="742950" lvl="1" indent="-285750">
              <a:buFont typeface="+mj-lt"/>
              <a:buAutoNum type="arabicPeriod"/>
            </a:pPr>
            <a:r>
              <a:rPr lang="en-US" sz="1200" dirty="0">
                <a:solidFill>
                  <a:schemeClr val="tx1"/>
                </a:solidFill>
              </a:rPr>
              <a:t>Page Navigation</a:t>
            </a:r>
          </a:p>
          <a:p>
            <a:pPr marL="742950" lvl="1" indent="-285750">
              <a:buFont typeface="+mj-lt"/>
              <a:buAutoNum type="arabicPeriod"/>
            </a:pPr>
            <a:r>
              <a:rPr lang="en-US" sz="1200" dirty="0">
                <a:solidFill>
                  <a:schemeClr val="tx1"/>
                </a:solidFill>
              </a:rPr>
              <a:t>Printing the </a:t>
            </a:r>
            <a:r>
              <a:rPr lang="en-US" sz="1200" dirty="0" err="1">
                <a:solidFill>
                  <a:schemeClr val="tx1"/>
                </a:solidFill>
              </a:rPr>
              <a:t>Walksheet</a:t>
            </a:r>
            <a:endParaRPr lang="en-US" sz="1200" dirty="0">
              <a:solidFill>
                <a:schemeClr val="tx1"/>
              </a:solidFill>
            </a:endParaRPr>
          </a:p>
          <a:p>
            <a:pPr marL="742950" lvl="1" indent="-285750">
              <a:buFont typeface="+mj-lt"/>
              <a:buAutoNum type="arabicPeriod"/>
            </a:pPr>
            <a:r>
              <a:rPr lang="en-US" sz="1200" dirty="0">
                <a:solidFill>
                  <a:schemeClr val="tx1"/>
                </a:solidFill>
              </a:rPr>
              <a:t>Property Status Types (Prospect, Closed, Funded, Inactive)</a:t>
            </a:r>
          </a:p>
          <a:p>
            <a:pPr marL="742950" lvl="1" indent="-285750">
              <a:buFont typeface="+mj-lt"/>
              <a:buAutoNum type="arabicPeriod"/>
            </a:pPr>
            <a:r>
              <a:rPr lang="en-US" sz="1200" dirty="0">
                <a:solidFill>
                  <a:schemeClr val="tx1"/>
                </a:solidFill>
              </a:rPr>
              <a:t>Deleting Properties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A29DB2E-2BEF-044F-B850-7382CE13428F}" type="slidenum">
              <a:rPr lang="en-US" smtClean="0"/>
              <a:t>48</a:t>
            </a:fld>
            <a:endParaRPr lang="en-US"/>
          </a:p>
        </p:txBody>
      </p:sp>
    </p:spTree>
    <p:extLst>
      <p:ext uri="{BB962C8B-B14F-4D97-AF65-F5344CB8AC3E}">
        <p14:creationId xmlns:p14="http://schemas.microsoft.com/office/powerpoint/2010/main" val="4084669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solidFill>
                  <a:schemeClr val="tx1"/>
                </a:solidFill>
              </a:rPr>
              <a:t>The Properties Landing Page</a:t>
            </a:r>
          </a:p>
          <a:p>
            <a:pPr marL="742950" lvl="1" indent="-285750">
              <a:buFont typeface="+mj-lt"/>
              <a:buAutoNum type="arabicPeriod"/>
            </a:pPr>
            <a:r>
              <a:rPr lang="en-US" sz="1200" dirty="0">
                <a:solidFill>
                  <a:schemeClr val="tx1"/>
                </a:solidFill>
              </a:rPr>
              <a:t>Sorting</a:t>
            </a:r>
          </a:p>
          <a:p>
            <a:pPr marL="742950" lvl="1" indent="-285750">
              <a:buFont typeface="+mj-lt"/>
              <a:buAutoNum type="arabicPeriod"/>
            </a:pPr>
            <a:r>
              <a:rPr lang="en-US" sz="1200" dirty="0">
                <a:solidFill>
                  <a:schemeClr val="tx1"/>
                </a:solidFill>
              </a:rPr>
              <a:t>Searching</a:t>
            </a:r>
          </a:p>
          <a:p>
            <a:pPr marL="742950" lvl="1" indent="-285750">
              <a:buFont typeface="+mj-lt"/>
              <a:buAutoNum type="arabicPeriod"/>
            </a:pPr>
            <a:r>
              <a:rPr lang="en-US" sz="1200" dirty="0">
                <a:solidFill>
                  <a:schemeClr val="tx1"/>
                </a:solidFill>
              </a:rPr>
              <a:t>Mapping</a:t>
            </a:r>
          </a:p>
          <a:p>
            <a:pPr marL="742950" lvl="1" indent="-285750">
              <a:buFont typeface="+mj-lt"/>
              <a:buAutoNum type="arabicPeriod"/>
            </a:pPr>
            <a:r>
              <a:rPr lang="en-US" sz="1200" dirty="0">
                <a:solidFill>
                  <a:schemeClr val="tx1"/>
                </a:solidFill>
              </a:rPr>
              <a:t>Page Navigation</a:t>
            </a:r>
          </a:p>
          <a:p>
            <a:pPr marL="742950" lvl="1" indent="-285750">
              <a:buFont typeface="+mj-lt"/>
              <a:buAutoNum type="arabicPeriod"/>
            </a:pPr>
            <a:r>
              <a:rPr lang="en-US" sz="1200" dirty="0">
                <a:solidFill>
                  <a:schemeClr val="tx1"/>
                </a:solidFill>
              </a:rPr>
              <a:t>Printing the </a:t>
            </a:r>
            <a:r>
              <a:rPr lang="en-US" sz="1200" dirty="0" err="1">
                <a:solidFill>
                  <a:schemeClr val="tx1"/>
                </a:solidFill>
              </a:rPr>
              <a:t>Walksheet</a:t>
            </a:r>
            <a:endParaRPr lang="en-US" sz="1200" dirty="0">
              <a:solidFill>
                <a:schemeClr val="tx1"/>
              </a:solidFill>
            </a:endParaRPr>
          </a:p>
          <a:p>
            <a:pPr marL="742950" lvl="1" indent="-285750">
              <a:buFont typeface="+mj-lt"/>
              <a:buAutoNum type="arabicPeriod"/>
            </a:pPr>
            <a:r>
              <a:rPr lang="en-US" sz="1200" dirty="0">
                <a:solidFill>
                  <a:schemeClr val="tx1"/>
                </a:solidFill>
              </a:rPr>
              <a:t>Property Status Types (Prospect, Closed, Funded, Inactive)</a:t>
            </a:r>
          </a:p>
          <a:p>
            <a:pPr marL="742950" lvl="1" indent="-285750">
              <a:buFont typeface="+mj-lt"/>
              <a:buAutoNum type="arabicPeriod"/>
            </a:pPr>
            <a:r>
              <a:rPr lang="en-US" sz="1200" dirty="0">
                <a:solidFill>
                  <a:schemeClr val="tx1"/>
                </a:solidFill>
              </a:rPr>
              <a:t>Deleting Properties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A29DB2E-2BEF-044F-B850-7382CE13428F}" type="slidenum">
              <a:rPr lang="en-US" smtClean="0"/>
              <a:t>49</a:t>
            </a:fld>
            <a:endParaRPr lang="en-US"/>
          </a:p>
        </p:txBody>
      </p:sp>
    </p:spTree>
    <p:extLst>
      <p:ext uri="{BB962C8B-B14F-4D97-AF65-F5344CB8AC3E}">
        <p14:creationId xmlns:p14="http://schemas.microsoft.com/office/powerpoint/2010/main" val="1463902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solidFill>
                  <a:schemeClr val="tx1"/>
                </a:solidFill>
              </a:rPr>
              <a:t>The Properties Landing Page</a:t>
            </a:r>
          </a:p>
          <a:p>
            <a:pPr marL="742950" lvl="1" indent="-285750">
              <a:buFont typeface="+mj-lt"/>
              <a:buAutoNum type="arabicPeriod"/>
            </a:pPr>
            <a:r>
              <a:rPr lang="en-US" sz="1200" dirty="0">
                <a:solidFill>
                  <a:schemeClr val="tx1"/>
                </a:solidFill>
              </a:rPr>
              <a:t>Sorting</a:t>
            </a:r>
          </a:p>
          <a:p>
            <a:pPr marL="742950" lvl="1" indent="-285750">
              <a:buFont typeface="+mj-lt"/>
              <a:buAutoNum type="arabicPeriod"/>
            </a:pPr>
            <a:r>
              <a:rPr lang="en-US" sz="1200" dirty="0">
                <a:solidFill>
                  <a:schemeClr val="tx1"/>
                </a:solidFill>
              </a:rPr>
              <a:t>Searching</a:t>
            </a:r>
          </a:p>
          <a:p>
            <a:pPr marL="742950" lvl="1" indent="-285750">
              <a:buFont typeface="+mj-lt"/>
              <a:buAutoNum type="arabicPeriod"/>
            </a:pPr>
            <a:r>
              <a:rPr lang="en-US" sz="1200" dirty="0">
                <a:solidFill>
                  <a:schemeClr val="tx1"/>
                </a:solidFill>
              </a:rPr>
              <a:t>Mapping</a:t>
            </a:r>
          </a:p>
          <a:p>
            <a:pPr marL="742950" lvl="1" indent="-285750">
              <a:buFont typeface="+mj-lt"/>
              <a:buAutoNum type="arabicPeriod"/>
            </a:pPr>
            <a:r>
              <a:rPr lang="en-US" sz="1200" dirty="0">
                <a:solidFill>
                  <a:schemeClr val="tx1"/>
                </a:solidFill>
              </a:rPr>
              <a:t>Page Navigation</a:t>
            </a:r>
          </a:p>
          <a:p>
            <a:pPr marL="742950" lvl="1" indent="-285750">
              <a:buFont typeface="+mj-lt"/>
              <a:buAutoNum type="arabicPeriod"/>
            </a:pPr>
            <a:r>
              <a:rPr lang="en-US" sz="1200" dirty="0">
                <a:solidFill>
                  <a:schemeClr val="tx1"/>
                </a:solidFill>
              </a:rPr>
              <a:t>Printing the </a:t>
            </a:r>
            <a:r>
              <a:rPr lang="en-US" sz="1200" dirty="0" err="1">
                <a:solidFill>
                  <a:schemeClr val="tx1"/>
                </a:solidFill>
              </a:rPr>
              <a:t>Walksheet</a:t>
            </a:r>
            <a:endParaRPr lang="en-US" sz="1200" dirty="0">
              <a:solidFill>
                <a:schemeClr val="tx1"/>
              </a:solidFill>
            </a:endParaRPr>
          </a:p>
          <a:p>
            <a:pPr marL="742950" lvl="1" indent="-285750">
              <a:buFont typeface="+mj-lt"/>
              <a:buAutoNum type="arabicPeriod"/>
            </a:pPr>
            <a:r>
              <a:rPr lang="en-US" sz="1200" dirty="0">
                <a:solidFill>
                  <a:schemeClr val="tx1"/>
                </a:solidFill>
              </a:rPr>
              <a:t>Property Status Types (Prospect, Closed, Funded, Inactive)</a:t>
            </a:r>
          </a:p>
          <a:p>
            <a:pPr marL="742950" lvl="1" indent="-285750">
              <a:buFont typeface="+mj-lt"/>
              <a:buAutoNum type="arabicPeriod"/>
            </a:pPr>
            <a:r>
              <a:rPr lang="en-US" sz="1200" dirty="0">
                <a:solidFill>
                  <a:schemeClr val="tx1"/>
                </a:solidFill>
              </a:rPr>
              <a:t>Deleting Properties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A29DB2E-2BEF-044F-B850-7382CE13428F}" type="slidenum">
              <a:rPr lang="en-US" smtClean="0"/>
              <a:t>51</a:t>
            </a:fld>
            <a:endParaRPr lang="en-US"/>
          </a:p>
        </p:txBody>
      </p:sp>
    </p:spTree>
    <p:extLst>
      <p:ext uri="{BB962C8B-B14F-4D97-AF65-F5344CB8AC3E}">
        <p14:creationId xmlns:p14="http://schemas.microsoft.com/office/powerpoint/2010/main" val="227872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solidFill>
                  <a:schemeClr val="tx1"/>
                </a:solidFill>
              </a:rPr>
              <a:t>The Properties Landing Page</a:t>
            </a:r>
          </a:p>
          <a:p>
            <a:pPr marL="742950" lvl="1" indent="-285750">
              <a:buFont typeface="+mj-lt"/>
              <a:buAutoNum type="arabicPeriod"/>
            </a:pPr>
            <a:r>
              <a:rPr lang="en-US" sz="1200" dirty="0">
                <a:solidFill>
                  <a:schemeClr val="tx1"/>
                </a:solidFill>
              </a:rPr>
              <a:t>Sorting</a:t>
            </a:r>
          </a:p>
          <a:p>
            <a:pPr marL="742950" lvl="1" indent="-285750">
              <a:buFont typeface="+mj-lt"/>
              <a:buAutoNum type="arabicPeriod"/>
            </a:pPr>
            <a:r>
              <a:rPr lang="en-US" sz="1200" dirty="0">
                <a:solidFill>
                  <a:schemeClr val="tx1"/>
                </a:solidFill>
              </a:rPr>
              <a:t>Searching</a:t>
            </a:r>
          </a:p>
          <a:p>
            <a:pPr marL="742950" lvl="1" indent="-285750">
              <a:buFont typeface="+mj-lt"/>
              <a:buAutoNum type="arabicPeriod"/>
            </a:pPr>
            <a:r>
              <a:rPr lang="en-US" sz="1200" dirty="0">
                <a:solidFill>
                  <a:schemeClr val="tx1"/>
                </a:solidFill>
              </a:rPr>
              <a:t>Mapping</a:t>
            </a:r>
          </a:p>
          <a:p>
            <a:pPr marL="742950" lvl="1" indent="-285750">
              <a:buFont typeface="+mj-lt"/>
              <a:buAutoNum type="arabicPeriod"/>
            </a:pPr>
            <a:r>
              <a:rPr lang="en-US" sz="1200" dirty="0">
                <a:solidFill>
                  <a:schemeClr val="tx1"/>
                </a:solidFill>
              </a:rPr>
              <a:t>Page Navigation</a:t>
            </a:r>
          </a:p>
          <a:p>
            <a:pPr marL="742950" lvl="1" indent="-285750">
              <a:buFont typeface="+mj-lt"/>
              <a:buAutoNum type="arabicPeriod"/>
            </a:pPr>
            <a:r>
              <a:rPr lang="en-US" sz="1200" dirty="0">
                <a:solidFill>
                  <a:schemeClr val="tx1"/>
                </a:solidFill>
              </a:rPr>
              <a:t>Printing the </a:t>
            </a:r>
            <a:r>
              <a:rPr lang="en-US" sz="1200" dirty="0" err="1">
                <a:solidFill>
                  <a:schemeClr val="tx1"/>
                </a:solidFill>
              </a:rPr>
              <a:t>Walksheet</a:t>
            </a:r>
            <a:endParaRPr lang="en-US" sz="1200" dirty="0">
              <a:solidFill>
                <a:schemeClr val="tx1"/>
              </a:solidFill>
            </a:endParaRPr>
          </a:p>
          <a:p>
            <a:pPr marL="742950" lvl="1" indent="-285750">
              <a:buFont typeface="+mj-lt"/>
              <a:buAutoNum type="arabicPeriod"/>
            </a:pPr>
            <a:r>
              <a:rPr lang="en-US" sz="1200" dirty="0">
                <a:solidFill>
                  <a:schemeClr val="tx1"/>
                </a:solidFill>
              </a:rPr>
              <a:t>Property Status Types (Prospect, Closed, Funded, Inactive)</a:t>
            </a:r>
          </a:p>
          <a:p>
            <a:pPr marL="742950" lvl="1" indent="-285750">
              <a:buFont typeface="+mj-lt"/>
              <a:buAutoNum type="arabicPeriod"/>
            </a:pPr>
            <a:r>
              <a:rPr lang="en-US" sz="1200" dirty="0">
                <a:solidFill>
                  <a:schemeClr val="tx1"/>
                </a:solidFill>
              </a:rPr>
              <a:t>Deleting Properties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A29DB2E-2BEF-044F-B850-7382CE13428F}" type="slidenum">
              <a:rPr lang="en-US" smtClean="0"/>
              <a:t>52</a:t>
            </a:fld>
            <a:endParaRPr lang="en-US"/>
          </a:p>
        </p:txBody>
      </p:sp>
    </p:spTree>
    <p:extLst>
      <p:ext uri="{BB962C8B-B14F-4D97-AF65-F5344CB8AC3E}">
        <p14:creationId xmlns:p14="http://schemas.microsoft.com/office/powerpoint/2010/main" val="106845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t>Starting a Record 3 Step Process</a:t>
            </a:r>
          </a:p>
          <a:p>
            <a:pPr marL="742950" lvl="1" indent="-285750">
              <a:buFont typeface="+mj-lt"/>
              <a:buAutoNum type="arabicPeriod"/>
            </a:pPr>
            <a:r>
              <a:rPr lang="en-US" sz="1200" dirty="0"/>
              <a:t>Address</a:t>
            </a:r>
          </a:p>
          <a:p>
            <a:pPr marL="742950" lvl="1" indent="-285750">
              <a:buFont typeface="+mj-lt"/>
              <a:buAutoNum type="arabicPeriod"/>
            </a:pPr>
            <a:r>
              <a:rPr lang="en-US" sz="1200" dirty="0"/>
              <a:t>Square Footage</a:t>
            </a:r>
          </a:p>
          <a:p>
            <a:pPr marL="742950" lvl="1" indent="-285750">
              <a:buFont typeface="+mj-lt"/>
              <a:buAutoNum type="arabicPeriod"/>
            </a:pPr>
            <a:r>
              <a:rPr lang="en-US" sz="1200" dirty="0"/>
              <a:t>Design Level</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8</a:t>
            </a:fld>
            <a:endParaRPr lang="en-US"/>
          </a:p>
        </p:txBody>
      </p:sp>
    </p:spTree>
    <p:extLst>
      <p:ext uri="{BB962C8B-B14F-4D97-AF65-F5344CB8AC3E}">
        <p14:creationId xmlns:p14="http://schemas.microsoft.com/office/powerpoint/2010/main" val="2556469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solidFill>
                  <a:schemeClr val="tx1"/>
                </a:solidFill>
              </a:rPr>
              <a:t>The Properties Landing Page</a:t>
            </a:r>
          </a:p>
          <a:p>
            <a:pPr marL="742950" lvl="1" indent="-285750">
              <a:buFont typeface="+mj-lt"/>
              <a:buAutoNum type="arabicPeriod"/>
            </a:pPr>
            <a:r>
              <a:rPr lang="en-US" sz="1200" dirty="0">
                <a:solidFill>
                  <a:schemeClr val="tx1"/>
                </a:solidFill>
              </a:rPr>
              <a:t>Sorting</a:t>
            </a:r>
          </a:p>
          <a:p>
            <a:pPr marL="742950" lvl="1" indent="-285750">
              <a:buFont typeface="+mj-lt"/>
              <a:buAutoNum type="arabicPeriod"/>
            </a:pPr>
            <a:r>
              <a:rPr lang="en-US" sz="1200" dirty="0">
                <a:solidFill>
                  <a:schemeClr val="tx1"/>
                </a:solidFill>
              </a:rPr>
              <a:t>Searching</a:t>
            </a:r>
          </a:p>
          <a:p>
            <a:pPr marL="742950" lvl="1" indent="-285750">
              <a:buFont typeface="+mj-lt"/>
              <a:buAutoNum type="arabicPeriod"/>
            </a:pPr>
            <a:r>
              <a:rPr lang="en-US" sz="1200" dirty="0">
                <a:solidFill>
                  <a:schemeClr val="tx1"/>
                </a:solidFill>
              </a:rPr>
              <a:t>Mapping</a:t>
            </a:r>
          </a:p>
          <a:p>
            <a:pPr marL="742950" lvl="1" indent="-285750">
              <a:buFont typeface="+mj-lt"/>
              <a:buAutoNum type="arabicPeriod"/>
            </a:pPr>
            <a:r>
              <a:rPr lang="en-US" sz="1200" dirty="0">
                <a:solidFill>
                  <a:schemeClr val="tx1"/>
                </a:solidFill>
              </a:rPr>
              <a:t>Page Navigation</a:t>
            </a:r>
          </a:p>
          <a:p>
            <a:pPr marL="742950" lvl="1" indent="-285750">
              <a:buFont typeface="+mj-lt"/>
              <a:buAutoNum type="arabicPeriod"/>
            </a:pPr>
            <a:r>
              <a:rPr lang="en-US" sz="1200" dirty="0">
                <a:solidFill>
                  <a:schemeClr val="tx1"/>
                </a:solidFill>
              </a:rPr>
              <a:t>Printing the </a:t>
            </a:r>
            <a:r>
              <a:rPr lang="en-US" sz="1200" dirty="0" err="1">
                <a:solidFill>
                  <a:schemeClr val="tx1"/>
                </a:solidFill>
              </a:rPr>
              <a:t>Walksheet</a:t>
            </a:r>
            <a:endParaRPr lang="en-US" sz="1200" dirty="0">
              <a:solidFill>
                <a:schemeClr val="tx1"/>
              </a:solidFill>
            </a:endParaRPr>
          </a:p>
          <a:p>
            <a:pPr marL="742950" lvl="1" indent="-285750">
              <a:buFont typeface="+mj-lt"/>
              <a:buAutoNum type="arabicPeriod"/>
            </a:pPr>
            <a:r>
              <a:rPr lang="en-US" sz="1200" dirty="0">
                <a:solidFill>
                  <a:schemeClr val="tx1"/>
                </a:solidFill>
              </a:rPr>
              <a:t>Property Status Types (Prospect, Closed, Funded, Inactive)</a:t>
            </a:r>
          </a:p>
          <a:p>
            <a:pPr marL="742950" lvl="1" indent="-285750">
              <a:buFont typeface="+mj-lt"/>
              <a:buAutoNum type="arabicPeriod"/>
            </a:pPr>
            <a:r>
              <a:rPr lang="en-US" sz="1200" dirty="0">
                <a:solidFill>
                  <a:schemeClr val="tx1"/>
                </a:solidFill>
              </a:rPr>
              <a:t>Deleting Properties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A29DB2E-2BEF-044F-B850-7382CE13428F}" type="slidenum">
              <a:rPr lang="en-US" smtClean="0"/>
              <a:t>53</a:t>
            </a:fld>
            <a:endParaRPr lang="en-US"/>
          </a:p>
        </p:txBody>
      </p:sp>
    </p:spTree>
    <p:extLst>
      <p:ext uri="{BB962C8B-B14F-4D97-AF65-F5344CB8AC3E}">
        <p14:creationId xmlns:p14="http://schemas.microsoft.com/office/powerpoint/2010/main" val="2104936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MANAGING CUSTOMER RECORDS</a:t>
            </a:r>
            <a:endParaRPr lang="en-US" sz="1200" dirty="0"/>
          </a:p>
          <a:p>
            <a:pPr>
              <a:buFont typeface="+mj-lt"/>
              <a:buAutoNum type="arabicPeriod"/>
            </a:pPr>
            <a:r>
              <a:rPr lang="en-US" sz="1200" dirty="0"/>
              <a:t>Viewing Customer Records</a:t>
            </a:r>
          </a:p>
          <a:p>
            <a:pPr>
              <a:buFont typeface="+mj-lt"/>
              <a:buAutoNum type="arabicPeriod"/>
            </a:pPr>
            <a:r>
              <a:rPr lang="en-US" sz="1200" dirty="0"/>
              <a:t>Finding Customer Records (Searching and Filtering)</a:t>
            </a:r>
          </a:p>
          <a:p>
            <a:pPr>
              <a:buFont typeface="+mj-lt"/>
              <a:buAutoNum type="arabicPeriod"/>
            </a:pPr>
            <a:r>
              <a:rPr lang="en-US" sz="1200" dirty="0"/>
              <a:t>Editing (Locking &amp; Unlocking)</a:t>
            </a:r>
          </a:p>
          <a:p>
            <a:pPr>
              <a:buFont typeface="+mj-lt"/>
              <a:buAutoNum type="arabicPeriod"/>
            </a:pPr>
            <a:r>
              <a:rPr lang="en-US" sz="1200" dirty="0"/>
              <a:t>Collaboration Scenarios (Adding and Selecting)</a:t>
            </a:r>
          </a:p>
          <a:p>
            <a:pPr>
              <a:buFont typeface="+mj-lt"/>
              <a:buAutoNum type="arabicPeriod"/>
            </a:pPr>
            <a:r>
              <a:rPr lang="en-US" sz="1200" dirty="0"/>
              <a:t>Sharing Records (Emailing &amp; Texting)</a:t>
            </a:r>
          </a:p>
          <a:p>
            <a:pPr>
              <a:buFont typeface="+mj-lt"/>
              <a:buAutoNum type="arabicPeriod"/>
            </a:pPr>
            <a:r>
              <a:rPr lang="en-US" sz="1200" dirty="0"/>
              <a:t>Exporting to Excel</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55</a:t>
            </a:fld>
            <a:endParaRPr lang="en-US"/>
          </a:p>
        </p:txBody>
      </p:sp>
    </p:spTree>
    <p:extLst>
      <p:ext uri="{BB962C8B-B14F-4D97-AF65-F5344CB8AC3E}">
        <p14:creationId xmlns:p14="http://schemas.microsoft.com/office/powerpoint/2010/main" val="181739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Viewing Customer Records</a:t>
            </a:r>
          </a:p>
          <a:p>
            <a:pPr marL="0" indent="0">
              <a:buNone/>
            </a:pPr>
            <a:r>
              <a:rPr lang="en-US" dirty="0"/>
              <a:t>Finding Customer Records (Searching and Filtering)</a:t>
            </a:r>
          </a:p>
          <a:p>
            <a:pPr marL="0" indent="0">
              <a:buNone/>
            </a:pPr>
            <a:r>
              <a:rPr lang="en-US" dirty="0"/>
              <a:t>Editing (Locking &amp; Unlocking)</a:t>
            </a:r>
          </a:p>
          <a:p>
            <a:pPr marL="0" indent="0">
              <a:buNone/>
            </a:pPr>
            <a:r>
              <a:rPr lang="en-US" dirty="0"/>
              <a:t>Collaboration Scenarios (Adding and Selecting)</a:t>
            </a:r>
          </a:p>
          <a:p>
            <a:pPr marL="0" indent="0">
              <a:buNone/>
            </a:pPr>
            <a:r>
              <a:rPr lang="en-US" dirty="0"/>
              <a:t>Sharing Records (Emailing &amp; Texting)</a:t>
            </a:r>
          </a:p>
          <a:p>
            <a:pPr marL="0" indent="0">
              <a:buNone/>
            </a:pPr>
            <a:r>
              <a:rPr lang="en-US" dirty="0"/>
              <a:t>Exporting to Excel</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56</a:t>
            </a:fld>
            <a:endParaRPr lang="en-US"/>
          </a:p>
        </p:txBody>
      </p:sp>
    </p:spTree>
    <p:extLst>
      <p:ext uri="{BB962C8B-B14F-4D97-AF65-F5344CB8AC3E}">
        <p14:creationId xmlns:p14="http://schemas.microsoft.com/office/powerpoint/2010/main" val="3918834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Viewing Customer Records</a:t>
            </a:r>
          </a:p>
          <a:p>
            <a:pPr marL="0" indent="0">
              <a:buNone/>
            </a:pPr>
            <a:r>
              <a:rPr lang="en-US" dirty="0"/>
              <a:t>Finding Customer Records (Searching and Filtering)</a:t>
            </a:r>
          </a:p>
          <a:p>
            <a:pPr marL="0" indent="0">
              <a:buNone/>
            </a:pPr>
            <a:r>
              <a:rPr lang="en-US" dirty="0"/>
              <a:t>Editing (Locking &amp; Unlocking)</a:t>
            </a:r>
          </a:p>
          <a:p>
            <a:pPr marL="0" indent="0">
              <a:buNone/>
            </a:pPr>
            <a:r>
              <a:rPr lang="en-US" dirty="0"/>
              <a:t>Collaboration Scenarios (Adding and Selecting)</a:t>
            </a:r>
          </a:p>
          <a:p>
            <a:pPr marL="0" indent="0">
              <a:buNone/>
            </a:pPr>
            <a:r>
              <a:rPr lang="en-US" dirty="0"/>
              <a:t>Sharing Records (Emailing &amp; Texting)</a:t>
            </a:r>
          </a:p>
          <a:p>
            <a:pPr marL="0" indent="0">
              <a:buNone/>
            </a:pPr>
            <a:r>
              <a:rPr lang="en-US" dirty="0"/>
              <a:t>Exporting to Excel</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57</a:t>
            </a:fld>
            <a:endParaRPr lang="en-US"/>
          </a:p>
        </p:txBody>
      </p:sp>
    </p:spTree>
    <p:extLst>
      <p:ext uri="{BB962C8B-B14F-4D97-AF65-F5344CB8AC3E}">
        <p14:creationId xmlns:p14="http://schemas.microsoft.com/office/powerpoint/2010/main" val="28278226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Viewing Customer Records</a:t>
            </a:r>
          </a:p>
          <a:p>
            <a:pPr marL="0" indent="0">
              <a:buNone/>
            </a:pPr>
            <a:r>
              <a:rPr lang="en-US" dirty="0"/>
              <a:t>Finding Customer Records (Searching and Filtering)</a:t>
            </a:r>
          </a:p>
          <a:p>
            <a:pPr marL="0" indent="0">
              <a:buNone/>
            </a:pPr>
            <a:r>
              <a:rPr lang="en-US" dirty="0"/>
              <a:t>Editing (Locking &amp; Unlocking)</a:t>
            </a:r>
          </a:p>
          <a:p>
            <a:pPr marL="0" indent="0">
              <a:buNone/>
            </a:pPr>
            <a:r>
              <a:rPr lang="en-US" dirty="0"/>
              <a:t>Collaboration Scenarios (Adding and Selecting)</a:t>
            </a:r>
          </a:p>
          <a:p>
            <a:pPr marL="0" indent="0">
              <a:buNone/>
            </a:pPr>
            <a:r>
              <a:rPr lang="en-US" dirty="0"/>
              <a:t>Sharing Records (Emailing &amp; Texting)</a:t>
            </a:r>
          </a:p>
          <a:p>
            <a:pPr marL="0" indent="0">
              <a:buNone/>
            </a:pPr>
            <a:r>
              <a:rPr lang="en-US" dirty="0"/>
              <a:t>Exporting to Excel</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58</a:t>
            </a:fld>
            <a:endParaRPr lang="en-US"/>
          </a:p>
        </p:txBody>
      </p:sp>
    </p:spTree>
    <p:extLst>
      <p:ext uri="{BB962C8B-B14F-4D97-AF65-F5344CB8AC3E}">
        <p14:creationId xmlns:p14="http://schemas.microsoft.com/office/powerpoint/2010/main" val="3242345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Viewing Customer Records</a:t>
            </a:r>
          </a:p>
          <a:p>
            <a:pPr marL="0" indent="0">
              <a:buNone/>
            </a:pPr>
            <a:r>
              <a:rPr lang="en-US" dirty="0"/>
              <a:t>Finding Customer Records (Searching and Filtering)</a:t>
            </a:r>
          </a:p>
          <a:p>
            <a:pPr marL="0" indent="0">
              <a:buNone/>
            </a:pPr>
            <a:r>
              <a:rPr lang="en-US" dirty="0"/>
              <a:t>Editing (Locking &amp; Unlocking)</a:t>
            </a:r>
          </a:p>
          <a:p>
            <a:pPr marL="0" indent="0">
              <a:buNone/>
            </a:pPr>
            <a:r>
              <a:rPr lang="en-US" dirty="0"/>
              <a:t>Collaboration Scenarios (Adding and Selecting)</a:t>
            </a:r>
          </a:p>
          <a:p>
            <a:pPr marL="0" indent="0">
              <a:buNone/>
            </a:pPr>
            <a:r>
              <a:rPr lang="en-US" dirty="0"/>
              <a:t>Sharing Records (Emailing &amp; Texting)</a:t>
            </a:r>
          </a:p>
          <a:p>
            <a:pPr marL="0" indent="0">
              <a:buNone/>
            </a:pPr>
            <a:r>
              <a:rPr lang="en-US" dirty="0"/>
              <a:t>Exporting to Excel</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59</a:t>
            </a:fld>
            <a:endParaRPr lang="en-US"/>
          </a:p>
        </p:txBody>
      </p:sp>
    </p:spTree>
    <p:extLst>
      <p:ext uri="{BB962C8B-B14F-4D97-AF65-F5344CB8AC3E}">
        <p14:creationId xmlns:p14="http://schemas.microsoft.com/office/powerpoint/2010/main" val="3523838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Viewing Customer Records</a:t>
            </a:r>
          </a:p>
          <a:p>
            <a:pPr marL="0" indent="0">
              <a:buNone/>
            </a:pPr>
            <a:r>
              <a:rPr lang="en-US" dirty="0"/>
              <a:t>Finding Customer Records (Searching and Filtering)</a:t>
            </a:r>
          </a:p>
          <a:p>
            <a:pPr marL="0" indent="0">
              <a:buNone/>
            </a:pPr>
            <a:r>
              <a:rPr lang="en-US" dirty="0"/>
              <a:t>Editing (Locking &amp; Unlocking)</a:t>
            </a:r>
          </a:p>
          <a:p>
            <a:pPr marL="0" indent="0">
              <a:buNone/>
            </a:pPr>
            <a:r>
              <a:rPr lang="en-US" dirty="0"/>
              <a:t>Collaboration Scenarios (Adding and Selecting)</a:t>
            </a:r>
          </a:p>
          <a:p>
            <a:pPr marL="0" indent="0">
              <a:buNone/>
            </a:pPr>
            <a:r>
              <a:rPr lang="en-US" dirty="0"/>
              <a:t>Sharing Records (Emailing &amp; Texting)</a:t>
            </a:r>
          </a:p>
          <a:p>
            <a:pPr marL="0" indent="0">
              <a:buNone/>
            </a:pPr>
            <a:r>
              <a:rPr lang="en-US" dirty="0"/>
              <a:t>Exporting to Excel</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60</a:t>
            </a:fld>
            <a:endParaRPr lang="en-US"/>
          </a:p>
        </p:txBody>
      </p:sp>
    </p:spTree>
    <p:extLst>
      <p:ext uri="{BB962C8B-B14F-4D97-AF65-F5344CB8AC3E}">
        <p14:creationId xmlns:p14="http://schemas.microsoft.com/office/powerpoint/2010/main" val="22651673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61</a:t>
            </a:fld>
            <a:endParaRPr lang="en-US"/>
          </a:p>
        </p:txBody>
      </p:sp>
    </p:spTree>
    <p:extLst>
      <p:ext uri="{BB962C8B-B14F-4D97-AF65-F5344CB8AC3E}">
        <p14:creationId xmlns:p14="http://schemas.microsoft.com/office/powerpoint/2010/main" val="83948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t>Property Settings Header</a:t>
            </a:r>
          </a:p>
          <a:p>
            <a:pPr marL="742950" lvl="1" indent="-285750">
              <a:buFont typeface="+mj-lt"/>
              <a:buAutoNum type="arabicPeriod"/>
            </a:pPr>
            <a:r>
              <a:rPr lang="en-US" sz="1200" dirty="0"/>
              <a:t>Design Level</a:t>
            </a:r>
          </a:p>
          <a:p>
            <a:pPr marL="742950" lvl="1" indent="-285750">
              <a:buFont typeface="+mj-lt"/>
              <a:buAutoNum type="arabicPeriod"/>
            </a:pPr>
            <a:r>
              <a:rPr lang="en-US" sz="1200" dirty="0"/>
              <a:t>Labor Index</a:t>
            </a:r>
          </a:p>
          <a:p>
            <a:pPr marL="742950" lvl="1" indent="-285750">
              <a:buFont typeface="+mj-lt"/>
              <a:buAutoNum type="arabicPeriod"/>
            </a:pPr>
            <a:r>
              <a:rPr lang="en-US" sz="1200" dirty="0"/>
              <a:t>Labor Type</a:t>
            </a:r>
          </a:p>
          <a:p>
            <a:pPr marL="742950" lvl="1" indent="-285750">
              <a:buFont typeface="+mj-lt"/>
              <a:buAutoNum type="arabicPeriod"/>
            </a:pPr>
            <a:r>
              <a:rPr lang="en-US" sz="1200" dirty="0"/>
              <a:t>Square Footage</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11</a:t>
            </a:fld>
            <a:endParaRPr lang="en-US"/>
          </a:p>
        </p:txBody>
      </p:sp>
    </p:spTree>
    <p:extLst>
      <p:ext uri="{BB962C8B-B14F-4D97-AF65-F5344CB8AC3E}">
        <p14:creationId xmlns:p14="http://schemas.microsoft.com/office/powerpoint/2010/main" val="393472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t>Property Settings Header</a:t>
            </a:r>
          </a:p>
          <a:p>
            <a:pPr marL="742950" lvl="1" indent="-285750">
              <a:buFont typeface="+mj-lt"/>
              <a:buAutoNum type="arabicPeriod"/>
            </a:pPr>
            <a:r>
              <a:rPr lang="en-US" sz="1200" dirty="0"/>
              <a:t>Design Level</a:t>
            </a:r>
          </a:p>
          <a:p>
            <a:pPr marL="742950" lvl="1" indent="-285750">
              <a:buFont typeface="+mj-lt"/>
              <a:buAutoNum type="arabicPeriod"/>
            </a:pPr>
            <a:r>
              <a:rPr lang="en-US" sz="1200" dirty="0"/>
              <a:t>Labor Index</a:t>
            </a:r>
          </a:p>
          <a:p>
            <a:pPr marL="742950" lvl="1" indent="-285750">
              <a:buFont typeface="+mj-lt"/>
              <a:buAutoNum type="arabicPeriod"/>
            </a:pPr>
            <a:r>
              <a:rPr lang="en-US" sz="1200" dirty="0"/>
              <a:t>Labor Type</a:t>
            </a:r>
          </a:p>
          <a:p>
            <a:pPr marL="742950" lvl="1" indent="-285750">
              <a:buFont typeface="+mj-lt"/>
              <a:buAutoNum type="arabicPeriod"/>
            </a:pPr>
            <a:r>
              <a:rPr lang="en-US" sz="1200" dirty="0"/>
              <a:t>Square Footage</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12</a:t>
            </a:fld>
            <a:endParaRPr lang="en-US"/>
          </a:p>
        </p:txBody>
      </p:sp>
    </p:spTree>
    <p:extLst>
      <p:ext uri="{BB962C8B-B14F-4D97-AF65-F5344CB8AC3E}">
        <p14:creationId xmlns:p14="http://schemas.microsoft.com/office/powerpoint/2010/main" val="66087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t>Property Settings Header</a:t>
            </a:r>
          </a:p>
          <a:p>
            <a:pPr marL="742950" lvl="1" indent="-285750">
              <a:buFont typeface="+mj-lt"/>
              <a:buAutoNum type="arabicPeriod"/>
            </a:pPr>
            <a:r>
              <a:rPr lang="en-US" sz="1200" dirty="0"/>
              <a:t>Design Level</a:t>
            </a:r>
          </a:p>
          <a:p>
            <a:pPr marL="742950" lvl="1" indent="-285750">
              <a:buFont typeface="+mj-lt"/>
              <a:buAutoNum type="arabicPeriod"/>
            </a:pPr>
            <a:r>
              <a:rPr lang="en-US" sz="1200" dirty="0"/>
              <a:t>Labor Index</a:t>
            </a:r>
          </a:p>
          <a:p>
            <a:pPr marL="742950" lvl="1" indent="-285750">
              <a:buFont typeface="+mj-lt"/>
              <a:buAutoNum type="arabicPeriod"/>
            </a:pPr>
            <a:r>
              <a:rPr lang="en-US" sz="1200" dirty="0"/>
              <a:t>Labor Type</a:t>
            </a:r>
          </a:p>
          <a:p>
            <a:pPr marL="742950" lvl="1" indent="-285750">
              <a:buFont typeface="+mj-lt"/>
              <a:buAutoNum type="arabicPeriod"/>
            </a:pPr>
            <a:r>
              <a:rPr lang="en-US" sz="1200" dirty="0"/>
              <a:t>Square Footage</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13</a:t>
            </a:fld>
            <a:endParaRPr lang="en-US"/>
          </a:p>
        </p:txBody>
      </p:sp>
    </p:spTree>
    <p:extLst>
      <p:ext uri="{BB962C8B-B14F-4D97-AF65-F5344CB8AC3E}">
        <p14:creationId xmlns:p14="http://schemas.microsoft.com/office/powerpoint/2010/main" val="175290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t>Property Settings Header</a:t>
            </a:r>
          </a:p>
          <a:p>
            <a:pPr marL="742950" lvl="1" indent="-285750">
              <a:buFont typeface="+mj-lt"/>
              <a:buAutoNum type="arabicPeriod"/>
            </a:pPr>
            <a:r>
              <a:rPr lang="en-US" sz="1200" dirty="0"/>
              <a:t>Design Level</a:t>
            </a:r>
          </a:p>
          <a:p>
            <a:pPr marL="742950" lvl="1" indent="-285750">
              <a:buFont typeface="+mj-lt"/>
              <a:buAutoNum type="arabicPeriod"/>
            </a:pPr>
            <a:r>
              <a:rPr lang="en-US" sz="1200" dirty="0"/>
              <a:t>Labor Index</a:t>
            </a:r>
          </a:p>
          <a:p>
            <a:pPr marL="742950" lvl="1" indent="-285750">
              <a:buFont typeface="+mj-lt"/>
              <a:buAutoNum type="arabicPeriod"/>
            </a:pPr>
            <a:r>
              <a:rPr lang="en-US" sz="1200" dirty="0"/>
              <a:t>Labor Type</a:t>
            </a:r>
          </a:p>
          <a:p>
            <a:pPr marL="742950" lvl="1" indent="-285750">
              <a:buFont typeface="+mj-lt"/>
              <a:buAutoNum type="arabicPeriod"/>
            </a:pPr>
            <a:r>
              <a:rPr lang="en-US" sz="1200" dirty="0"/>
              <a:t>Square Footage</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14</a:t>
            </a:fld>
            <a:endParaRPr lang="en-US"/>
          </a:p>
        </p:txBody>
      </p:sp>
    </p:spTree>
    <p:extLst>
      <p:ext uri="{BB962C8B-B14F-4D97-AF65-F5344CB8AC3E}">
        <p14:creationId xmlns:p14="http://schemas.microsoft.com/office/powerpoint/2010/main" val="297353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t>Property Settings Header</a:t>
            </a:r>
          </a:p>
          <a:p>
            <a:pPr marL="742950" lvl="1" indent="-285750">
              <a:buFont typeface="+mj-lt"/>
              <a:buAutoNum type="arabicPeriod"/>
            </a:pPr>
            <a:r>
              <a:rPr lang="en-US" sz="1200" dirty="0"/>
              <a:t>Design Level</a:t>
            </a:r>
          </a:p>
          <a:p>
            <a:pPr marL="742950" lvl="1" indent="-285750">
              <a:buFont typeface="+mj-lt"/>
              <a:buAutoNum type="arabicPeriod"/>
            </a:pPr>
            <a:r>
              <a:rPr lang="en-US" sz="1200" dirty="0"/>
              <a:t>Labor Index</a:t>
            </a:r>
          </a:p>
          <a:p>
            <a:pPr marL="742950" lvl="1" indent="-285750">
              <a:buFont typeface="+mj-lt"/>
              <a:buAutoNum type="arabicPeriod"/>
            </a:pPr>
            <a:r>
              <a:rPr lang="en-US" sz="1200" dirty="0"/>
              <a:t>Labor Type</a:t>
            </a:r>
          </a:p>
          <a:p>
            <a:pPr marL="742950" lvl="1" indent="-285750">
              <a:buFont typeface="+mj-lt"/>
              <a:buAutoNum type="arabicPeriod"/>
            </a:pPr>
            <a:r>
              <a:rPr lang="en-US" sz="1200" dirty="0"/>
              <a:t>Square Footage</a:t>
            </a:r>
          </a:p>
          <a:p>
            <a:endParaRPr lang="en-US" dirty="0"/>
          </a:p>
        </p:txBody>
      </p:sp>
      <p:sp>
        <p:nvSpPr>
          <p:cNvPr id="4" name="Slide Number Placeholder 3"/>
          <p:cNvSpPr>
            <a:spLocks noGrp="1"/>
          </p:cNvSpPr>
          <p:nvPr>
            <p:ph type="sldNum" sz="quarter" idx="10"/>
          </p:nvPr>
        </p:nvSpPr>
        <p:spPr/>
        <p:txBody>
          <a:bodyPr/>
          <a:lstStyle/>
          <a:p>
            <a:fld id="{7A29DB2E-2BEF-044F-B850-7382CE13428F}" type="slidenum">
              <a:rPr lang="en-US" smtClean="0"/>
              <a:t>15</a:t>
            </a:fld>
            <a:endParaRPr lang="en-US"/>
          </a:p>
        </p:txBody>
      </p:sp>
    </p:spTree>
    <p:extLst>
      <p:ext uri="{BB962C8B-B14F-4D97-AF65-F5344CB8AC3E}">
        <p14:creationId xmlns:p14="http://schemas.microsoft.com/office/powerpoint/2010/main" val="247112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536B-3B37-3946-8428-F08F71FEC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348ACA-797A-2542-A73F-FF87872A7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44747B-95D4-DC4E-A82D-33EBA2F66879}"/>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5" name="Footer Placeholder 4">
            <a:extLst>
              <a:ext uri="{FF2B5EF4-FFF2-40B4-BE49-F238E27FC236}">
                <a16:creationId xmlns:a16="http://schemas.microsoft.com/office/drawing/2014/main" id="{263D3122-69D8-AE47-A948-5F4125FBF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CC70A-BE84-5347-9DE9-D79857316630}"/>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291441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FCFA-F1FF-884C-A407-F06D262097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472278-DF5E-1142-9CE8-3BE558C392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EC19D-DA5D-CE4C-A180-72A8AB4BA080}"/>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5" name="Footer Placeholder 4">
            <a:extLst>
              <a:ext uri="{FF2B5EF4-FFF2-40B4-BE49-F238E27FC236}">
                <a16:creationId xmlns:a16="http://schemas.microsoft.com/office/drawing/2014/main" id="{6363E885-6D23-6A44-8EDF-E566204E9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1F6-9CFA-494B-838C-A229411677EE}"/>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4265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121A8-E06A-A042-B1EF-718F952861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0D71BA-DAD6-B248-A882-F8475CF571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B1AEE-AACD-E34F-BFB7-24B623379259}"/>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5" name="Footer Placeholder 4">
            <a:extLst>
              <a:ext uri="{FF2B5EF4-FFF2-40B4-BE49-F238E27FC236}">
                <a16:creationId xmlns:a16="http://schemas.microsoft.com/office/drawing/2014/main" id="{677D9C78-9DB6-1F46-8FB3-3FEDFAE17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2CD39-CDC9-7C4C-A647-AB9344BE148F}"/>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170110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B394-8275-0245-BD29-DD431E7F4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35665-F6AD-6C48-81BA-46BDA2E73A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9D2A1-EED5-084F-9157-D00F020D7E45}"/>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5" name="Footer Placeholder 4">
            <a:extLst>
              <a:ext uri="{FF2B5EF4-FFF2-40B4-BE49-F238E27FC236}">
                <a16:creationId xmlns:a16="http://schemas.microsoft.com/office/drawing/2014/main" id="{E9A64ABE-01A0-CA4E-8612-64497998D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839B4-76B2-F240-9CDD-A181B6E2DCA6}"/>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25479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D05-AA41-1444-9D1E-E92D3D88E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6103B5-924B-EC45-8FB2-711587638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DC56B6-7EF3-8C49-A605-72DB99DCA80E}"/>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5" name="Footer Placeholder 4">
            <a:extLst>
              <a:ext uri="{FF2B5EF4-FFF2-40B4-BE49-F238E27FC236}">
                <a16:creationId xmlns:a16="http://schemas.microsoft.com/office/drawing/2014/main" id="{285D85A3-FA8A-394D-BFE5-8F3ECB608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C030A-6B16-2244-A78B-A68CF3B7CFB8}"/>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198150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6060-D759-F640-9C41-465F1D0D6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D38986-E790-124D-8570-8D13F964B1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CC7ADC-50A4-E649-8F2D-D39D186AE0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E1EDC-1BB6-A341-82F1-9CC5D0D62DFD}"/>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6" name="Footer Placeholder 5">
            <a:extLst>
              <a:ext uri="{FF2B5EF4-FFF2-40B4-BE49-F238E27FC236}">
                <a16:creationId xmlns:a16="http://schemas.microsoft.com/office/drawing/2014/main" id="{E6187236-E3AF-D649-833F-64E577D67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12C44-C798-2849-9580-C6916335733C}"/>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424498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53C0-510E-854B-8A7A-0659183DD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E1C102-2CB5-CD4A-8168-9913E0185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5F6D9B-00AF-1249-B8D6-7465B6DF64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E18662-B40B-054F-9654-F9F46B4B0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E68681-989D-8C40-B3D7-035F7E22FF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02F8B9-F70D-334E-B309-797E01B9AB33}"/>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8" name="Footer Placeholder 7">
            <a:extLst>
              <a:ext uri="{FF2B5EF4-FFF2-40B4-BE49-F238E27FC236}">
                <a16:creationId xmlns:a16="http://schemas.microsoft.com/office/drawing/2014/main" id="{07A03ADB-529A-2C40-B175-6EF4ABE9A4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D552E-072A-8C48-947B-8583BEE75425}"/>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58606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73AE-5E7B-DD43-9645-29CC205BC6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A4680-B220-5C4C-AED1-D02FFD7537D7}"/>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4" name="Footer Placeholder 3">
            <a:extLst>
              <a:ext uri="{FF2B5EF4-FFF2-40B4-BE49-F238E27FC236}">
                <a16:creationId xmlns:a16="http://schemas.microsoft.com/office/drawing/2014/main" id="{01D0ACA9-B18F-694D-95AC-DAC2D7F33D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35AA40-D536-4D4F-8BC8-7031B6F8C753}"/>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16430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0B86F-C1FE-B74E-912D-A37A9C1C8B64}"/>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3" name="Footer Placeholder 2">
            <a:extLst>
              <a:ext uri="{FF2B5EF4-FFF2-40B4-BE49-F238E27FC236}">
                <a16:creationId xmlns:a16="http://schemas.microsoft.com/office/drawing/2014/main" id="{5AE6048F-2B9C-F84A-8E42-2E8474B4DD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1E258C-3B0D-B640-A09C-DDB91766930C}"/>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121440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EF77-18CB-EE4A-9F5C-57E6C003F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CCEE10-F08D-3A4B-AAA4-C02E67234F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1D270-FD16-8347-82E4-36094EEED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D7B9A8-1099-B84D-93A1-88FE15C5E6E2}"/>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6" name="Footer Placeholder 5">
            <a:extLst>
              <a:ext uri="{FF2B5EF4-FFF2-40B4-BE49-F238E27FC236}">
                <a16:creationId xmlns:a16="http://schemas.microsoft.com/office/drawing/2014/main" id="{52ABE28E-AFDB-5C43-9E9B-4A25013B7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40C1B-7DE9-B045-8EA5-6722D30978F6}"/>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25771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606F-5A3A-A245-A12F-CD1A41EBC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CA8ABB-5320-C446-A44D-96EC0BFDD4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3A081-CE01-ED4D-8954-4BBEF7BD4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35A070-2E0B-BB44-A69B-08E227C45631}"/>
              </a:ext>
            </a:extLst>
          </p:cNvPr>
          <p:cNvSpPr>
            <a:spLocks noGrp="1"/>
          </p:cNvSpPr>
          <p:nvPr>
            <p:ph type="dt" sz="half" idx="10"/>
          </p:nvPr>
        </p:nvSpPr>
        <p:spPr/>
        <p:txBody>
          <a:bodyPr/>
          <a:lstStyle/>
          <a:p>
            <a:fld id="{C512B7A7-6507-E84F-B640-8B0D0E8F5C4F}" type="datetimeFigureOut">
              <a:rPr lang="en-US" smtClean="0"/>
              <a:t>7/25/18</a:t>
            </a:fld>
            <a:endParaRPr lang="en-US"/>
          </a:p>
        </p:txBody>
      </p:sp>
      <p:sp>
        <p:nvSpPr>
          <p:cNvPr id="6" name="Footer Placeholder 5">
            <a:extLst>
              <a:ext uri="{FF2B5EF4-FFF2-40B4-BE49-F238E27FC236}">
                <a16:creationId xmlns:a16="http://schemas.microsoft.com/office/drawing/2014/main" id="{5692A621-A50B-D14E-A346-018102326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DB6AE-7150-6F42-AB9E-7D64B0452A6E}"/>
              </a:ext>
            </a:extLst>
          </p:cNvPr>
          <p:cNvSpPr>
            <a:spLocks noGrp="1"/>
          </p:cNvSpPr>
          <p:nvPr>
            <p:ph type="sldNum" sz="quarter" idx="12"/>
          </p:nvPr>
        </p:nvSpPr>
        <p:spPr/>
        <p:txBody>
          <a:bodyPr/>
          <a:lstStyle/>
          <a:p>
            <a:fld id="{9321A79C-949E-6E4A-827A-9E2C1129DFF2}" type="slidenum">
              <a:rPr lang="en-US" smtClean="0"/>
              <a:t>‹#›</a:t>
            </a:fld>
            <a:endParaRPr lang="en-US"/>
          </a:p>
        </p:txBody>
      </p:sp>
    </p:spTree>
    <p:extLst>
      <p:ext uri="{BB962C8B-B14F-4D97-AF65-F5344CB8AC3E}">
        <p14:creationId xmlns:p14="http://schemas.microsoft.com/office/powerpoint/2010/main" val="154719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C7EB8-79D6-8148-B90A-CF420AE6F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782C56-BF3A-C146-802F-FA2D4E8992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9EF62-2C88-444D-8192-13A553823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2B7A7-6507-E84F-B640-8B0D0E8F5C4F}" type="datetimeFigureOut">
              <a:rPr lang="en-US" smtClean="0"/>
              <a:t>7/25/18</a:t>
            </a:fld>
            <a:endParaRPr lang="en-US"/>
          </a:p>
        </p:txBody>
      </p:sp>
      <p:sp>
        <p:nvSpPr>
          <p:cNvPr id="5" name="Footer Placeholder 4">
            <a:extLst>
              <a:ext uri="{FF2B5EF4-FFF2-40B4-BE49-F238E27FC236}">
                <a16:creationId xmlns:a16="http://schemas.microsoft.com/office/drawing/2014/main" id="{589C7F80-D264-9C47-A1E0-6A840E0AC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DAF480-C0F1-FA42-82E0-75CDC5C8F0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1A79C-949E-6E4A-827A-9E2C1129DFF2}" type="slidenum">
              <a:rPr lang="en-US" smtClean="0"/>
              <a:t>‹#›</a:t>
            </a:fld>
            <a:endParaRPr lang="en-US"/>
          </a:p>
        </p:txBody>
      </p:sp>
    </p:spTree>
    <p:extLst>
      <p:ext uri="{BB962C8B-B14F-4D97-AF65-F5344CB8AC3E}">
        <p14:creationId xmlns:p14="http://schemas.microsoft.com/office/powerpoint/2010/main" val="2308500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rcn.househackerpr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sv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househackerpro.com/v1/link/8b1c8167-540b-48cd-80a2-fc992509035a" TargetMode="External"/><Relationship Id="rId3" Type="http://schemas.openxmlformats.org/officeDocument/2006/relationships/hyperlink" Target="http://househackerpro.com/v1/link/c49fb9d2-2a4c-4fca-92d0-f8a84a16a251" TargetMode="External"/><Relationship Id="rId7" Type="http://schemas.openxmlformats.org/officeDocument/2006/relationships/hyperlink" Target="http://househackerpro.com/v1/link/3a7c5505-2e0b-4cce-97f6-91f16e106959" TargetMode="External"/><Relationship Id="rId12" Type="http://schemas.openxmlformats.org/officeDocument/2006/relationships/hyperlink" Target="https://househackerpro.com/v1/link/84be367a-c33a-4251-9e0d-2e1b066d4f8a" TargetMode="External"/><Relationship Id="rId2" Type="http://schemas.openxmlformats.org/officeDocument/2006/relationships/hyperlink" Target="https://househackerpro.com/v1/link/8c7de32b-2828-4232-b27d-b560f5b6c44b" TargetMode="External"/><Relationship Id="rId1" Type="http://schemas.openxmlformats.org/officeDocument/2006/relationships/slideLayout" Target="../slideLayouts/slideLayout7.xml"/><Relationship Id="rId6" Type="http://schemas.openxmlformats.org/officeDocument/2006/relationships/hyperlink" Target="http://househackerpro.com/v1/link/b6a7bb16-d4e0-47a1-a086-160d8dff9069" TargetMode="External"/><Relationship Id="rId11" Type="http://schemas.openxmlformats.org/officeDocument/2006/relationships/hyperlink" Target="http://househackerpro.com/v1/link/24b40709-79a0-4922-a96d-43d768aae80d" TargetMode="External"/><Relationship Id="rId5" Type="http://schemas.openxmlformats.org/officeDocument/2006/relationships/hyperlink" Target="http://househackerpro.com/v1/link/b0f63dc9-782a-4e69-bd3d-0488be6c72b6" TargetMode="External"/><Relationship Id="rId10" Type="http://schemas.openxmlformats.org/officeDocument/2006/relationships/hyperlink" Target="http://househackerpro.com/v1/link/5e44537a-44ad-40db-9e1b-89b37b3a08d9" TargetMode="External"/><Relationship Id="rId4" Type="http://schemas.openxmlformats.org/officeDocument/2006/relationships/hyperlink" Target="http://househackerpro.com/v1/link/5513754c-3c23-465a-8c6f-005b135fe94b" TargetMode="External"/><Relationship Id="rId9" Type="http://schemas.openxmlformats.org/officeDocument/2006/relationships/hyperlink" Target="http://househackerpro.com/v1/link/6bbcb2af-72cb-49c7-b98a-83e2c239f93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rcncapital.com/" TargetMode="External"/><Relationship Id="rId2" Type="http://schemas.openxmlformats.org/officeDocument/2006/relationships/hyperlink" Target="http://www.reuters.com/article/2015/06/15/idUSnMKWGDVkPa+1fa+MKW20150615" TargetMode="Externa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rcn.househackerpro.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7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42E6D47-68D1-7842-AC4E-95E4D5EBFAEB}"/>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effectLst/>
              </a:rPr>
              <a:t>About the RCN Version of House Hacker</a:t>
            </a:r>
            <a:endParaRPr lang="en-US" dirty="0">
              <a:solidFill>
                <a:srgbClr val="FFFFFF"/>
              </a:solidFill>
            </a:endParaRPr>
          </a:p>
        </p:txBody>
      </p:sp>
      <p:pic>
        <p:nvPicPr>
          <p:cNvPr id="8" name="Content Placeholder 7">
            <a:extLst>
              <a:ext uri="{FF2B5EF4-FFF2-40B4-BE49-F238E27FC236}">
                <a16:creationId xmlns:a16="http://schemas.microsoft.com/office/drawing/2014/main" id="{A03809F4-A55A-4647-8AE3-13BF1EE6FABC}"/>
              </a:ext>
            </a:extLst>
          </p:cNvPr>
          <p:cNvPicPr>
            <a:picLocks noGrp="1" noChangeAspect="1"/>
          </p:cNvPicPr>
          <p:nvPr>
            <p:ph sz="half" idx="2"/>
          </p:nvPr>
        </p:nvPicPr>
        <p:blipFill rotWithShape="1">
          <a:blip r:embed="rId3"/>
          <a:srcRect l="5915" r="-1" b="-1"/>
          <a:stretch/>
        </p:blipFill>
        <p:spPr>
          <a:xfrm>
            <a:off x="327547" y="321733"/>
            <a:ext cx="7058306" cy="4107392"/>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BF8AF85-B5B6-1846-A7CA-122936A4B5B5}"/>
              </a:ext>
            </a:extLst>
          </p:cNvPr>
          <p:cNvSpPr>
            <a:spLocks noGrp="1"/>
          </p:cNvSpPr>
          <p:nvPr>
            <p:ph sz="half" idx="1"/>
          </p:nvPr>
        </p:nvSpPr>
        <p:spPr>
          <a:xfrm>
            <a:off x="7663720" y="510272"/>
            <a:ext cx="3915567" cy="4554098"/>
          </a:xfrm>
        </p:spPr>
        <p:txBody>
          <a:bodyPr vert="horz" lIns="91440" tIns="45720" rIns="91440" bIns="45720" rtlCol="0" anchor="ctr">
            <a:normAutofit/>
          </a:bodyPr>
          <a:lstStyle/>
          <a:p>
            <a:pPr marL="285750" indent="0">
              <a:buNone/>
            </a:pPr>
            <a:r>
              <a:rPr lang="en-US" sz="2000" dirty="0">
                <a:solidFill>
                  <a:srgbClr val="FFFFFF"/>
                </a:solidFill>
                <a:effectLst/>
              </a:rPr>
              <a:t>House </a:t>
            </a:r>
            <a:r>
              <a:rPr lang="en-US" sz="2000" dirty="0">
                <a:solidFill>
                  <a:srgbClr val="FFFFFF"/>
                </a:solidFill>
              </a:rPr>
              <a:t>Hacker Pro is a </a:t>
            </a:r>
            <a:r>
              <a:rPr lang="en-US" sz="2000" dirty="0">
                <a:solidFill>
                  <a:srgbClr val="FFFFFF"/>
                </a:solidFill>
                <a:effectLst/>
              </a:rPr>
              <a:t>Due Diligence Tool for Single Family Residential Rehab Projects. </a:t>
            </a:r>
          </a:p>
          <a:p>
            <a:pPr marL="285750" indent="0">
              <a:buNone/>
            </a:pPr>
            <a:endParaRPr lang="en-US" sz="1000" dirty="0">
              <a:solidFill>
                <a:srgbClr val="FFFFFF"/>
              </a:solidFill>
              <a:effectLst/>
            </a:endParaRPr>
          </a:p>
          <a:p>
            <a:pPr marL="285750" indent="0">
              <a:buNone/>
            </a:pPr>
            <a:r>
              <a:rPr lang="en-US" sz="2000" dirty="0">
                <a:solidFill>
                  <a:srgbClr val="FFFFFF"/>
                </a:solidFill>
                <a:effectLst/>
              </a:rPr>
              <a:t>It </a:t>
            </a:r>
            <a:r>
              <a:rPr lang="en-US" sz="2000" dirty="0">
                <a:solidFill>
                  <a:srgbClr val="FFFFFF"/>
                </a:solidFill>
              </a:rPr>
              <a:t>helps Customers create a rehab scope of work and budget.</a:t>
            </a:r>
          </a:p>
          <a:p>
            <a:pPr marL="285750" indent="0">
              <a:buNone/>
            </a:pPr>
            <a:endParaRPr lang="en-US" sz="1000" dirty="0">
              <a:solidFill>
                <a:srgbClr val="FFFFFF"/>
              </a:solidFill>
            </a:endParaRPr>
          </a:p>
          <a:p>
            <a:pPr marL="285750" indent="0">
              <a:buNone/>
            </a:pPr>
            <a:r>
              <a:rPr lang="en-US" sz="2000" dirty="0">
                <a:solidFill>
                  <a:srgbClr val="FFFFFF"/>
                </a:solidFill>
                <a:effectLst/>
              </a:rPr>
              <a:t>It is fully branded with RCN colors and logos.</a:t>
            </a:r>
          </a:p>
          <a:p>
            <a:pPr marL="285750" indent="0">
              <a:buNone/>
            </a:pPr>
            <a:endParaRPr lang="en-US" sz="1000" dirty="0">
              <a:solidFill>
                <a:srgbClr val="FFFFFF"/>
              </a:solidFill>
              <a:effectLst/>
            </a:endParaRPr>
          </a:p>
          <a:p>
            <a:pPr marL="285750" indent="0">
              <a:buNone/>
            </a:pPr>
            <a:r>
              <a:rPr lang="en-US" sz="2000" dirty="0">
                <a:solidFill>
                  <a:srgbClr val="FFFFFF"/>
                </a:solidFill>
              </a:rPr>
              <a:t>RCN has a unique </a:t>
            </a:r>
            <a:r>
              <a:rPr lang="en-US" sz="2000" dirty="0">
                <a:solidFill>
                  <a:srgbClr val="FFFFFF"/>
                </a:solidFill>
                <a:effectLst/>
              </a:rPr>
              <a:t>Landing Page for new and returning Customers.</a:t>
            </a:r>
          </a:p>
        </p:txBody>
      </p:sp>
      <p:sp>
        <p:nvSpPr>
          <p:cNvPr id="2" name="Rectangle 1">
            <a:extLst>
              <a:ext uri="{FF2B5EF4-FFF2-40B4-BE49-F238E27FC236}">
                <a16:creationId xmlns:a16="http://schemas.microsoft.com/office/drawing/2014/main" id="{2D5D6C16-0BB7-B44E-A8DD-8F81DD54471D}"/>
              </a:ext>
            </a:extLst>
          </p:cNvPr>
          <p:cNvSpPr/>
          <p:nvPr/>
        </p:nvSpPr>
        <p:spPr>
          <a:xfrm>
            <a:off x="327546" y="55582"/>
            <a:ext cx="2618794" cy="307777"/>
          </a:xfrm>
          <a:prstGeom prst="rect">
            <a:avLst/>
          </a:prstGeom>
        </p:spPr>
        <p:txBody>
          <a:bodyPr wrap="none">
            <a:spAutoFit/>
          </a:bodyPr>
          <a:lstStyle/>
          <a:p>
            <a:r>
              <a:rPr lang="en-US" sz="1400" b="1" dirty="0">
                <a:solidFill>
                  <a:srgbClr val="A6A6A6"/>
                </a:solidFill>
                <a:latin typeface="Lato"/>
                <a:hlinkClick r:id="rId4"/>
              </a:rPr>
              <a:t>https://rcn.househackerpro.com</a:t>
            </a:r>
            <a:endParaRPr lang="en-US" sz="1400" dirty="0"/>
          </a:p>
        </p:txBody>
      </p:sp>
    </p:spTree>
    <p:extLst>
      <p:ext uri="{BB962C8B-B14F-4D97-AF65-F5344CB8AC3E}">
        <p14:creationId xmlns:p14="http://schemas.microsoft.com/office/powerpoint/2010/main" val="178181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375B72-F372-3A40-8407-AA47B7A1CF13}"/>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Property Settings Header</a:t>
            </a:r>
          </a:p>
        </p:txBody>
      </p:sp>
      <p:sp>
        <p:nvSpPr>
          <p:cNvPr id="3" name="Text Placeholder 2">
            <a:extLst>
              <a:ext uri="{FF2B5EF4-FFF2-40B4-BE49-F238E27FC236}">
                <a16:creationId xmlns:a16="http://schemas.microsoft.com/office/drawing/2014/main" id="{A01DC67B-4C6F-4348-BFF8-E2453A2B5E51}"/>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52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E37C4-9EFE-A44F-9136-9CA76BD1570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Property Settings Header</a:t>
            </a:r>
          </a:p>
        </p:txBody>
      </p:sp>
      <p:sp>
        <p:nvSpPr>
          <p:cNvPr id="3" name="Content Placeholder 2">
            <a:extLst>
              <a:ext uri="{FF2B5EF4-FFF2-40B4-BE49-F238E27FC236}">
                <a16:creationId xmlns:a16="http://schemas.microsoft.com/office/drawing/2014/main" id="{5B76F649-90B5-D646-BD02-13B13742A462}"/>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dirty="0">
                <a:solidFill>
                  <a:schemeClr val="bg1"/>
                </a:solidFill>
              </a:rPr>
              <a:t>Design Level</a:t>
            </a:r>
          </a:p>
          <a:p>
            <a:pPr marL="57150" indent="0">
              <a:buNone/>
            </a:pPr>
            <a:r>
              <a:rPr lang="en-US" sz="2400" dirty="0">
                <a:solidFill>
                  <a:schemeClr val="bg1"/>
                </a:solidFill>
              </a:rPr>
              <a:t>Labor Index</a:t>
            </a:r>
          </a:p>
          <a:p>
            <a:pPr marL="57150" indent="0">
              <a:buNone/>
            </a:pPr>
            <a:r>
              <a:rPr lang="en-US" sz="2400" dirty="0">
                <a:solidFill>
                  <a:schemeClr val="bg1"/>
                </a:solidFill>
              </a:rPr>
              <a:t>Labor Type</a:t>
            </a:r>
          </a:p>
          <a:p>
            <a:pPr marL="57150" indent="0">
              <a:buNone/>
            </a:pPr>
            <a:r>
              <a:rPr lang="en-US" sz="2400" dirty="0">
                <a:solidFill>
                  <a:schemeClr val="bg1"/>
                </a:solidFill>
              </a:rPr>
              <a:t>Square Footage</a:t>
            </a:r>
          </a:p>
        </p:txBody>
      </p:sp>
      <p:pic>
        <p:nvPicPr>
          <p:cNvPr id="8" name="Content Placeholder 7">
            <a:extLst>
              <a:ext uri="{FF2B5EF4-FFF2-40B4-BE49-F238E27FC236}">
                <a16:creationId xmlns:a16="http://schemas.microsoft.com/office/drawing/2014/main" id="{BDCF444F-E0E0-0644-8BAF-BAD303A94593}"/>
              </a:ext>
            </a:extLst>
          </p:cNvPr>
          <p:cNvPicPr>
            <a:picLocks noGrp="1" noChangeAspect="1"/>
          </p:cNvPicPr>
          <p:nvPr>
            <p:ph sz="half" idx="2"/>
          </p:nvPr>
        </p:nvPicPr>
        <p:blipFill>
          <a:blip r:embed="rId3"/>
          <a:stretch>
            <a:fillRect/>
          </a:stretch>
        </p:blipFill>
        <p:spPr>
          <a:xfrm>
            <a:off x="4954862" y="643467"/>
            <a:ext cx="6767237" cy="5692233"/>
          </a:xfrm>
          <a:prstGeom prst="rect">
            <a:avLst/>
          </a:prstGeom>
        </p:spPr>
      </p:pic>
      <p:sp>
        <p:nvSpPr>
          <p:cNvPr id="6" name="Rounded Rectangle 5">
            <a:extLst>
              <a:ext uri="{FF2B5EF4-FFF2-40B4-BE49-F238E27FC236}">
                <a16:creationId xmlns:a16="http://schemas.microsoft.com/office/drawing/2014/main" id="{8F6DCD01-5EEC-2646-A600-386C0FCA07CB}"/>
              </a:ext>
            </a:extLst>
          </p:cNvPr>
          <p:cNvSpPr/>
          <p:nvPr/>
        </p:nvSpPr>
        <p:spPr>
          <a:xfrm>
            <a:off x="5080000" y="3860800"/>
            <a:ext cx="6499290" cy="355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8278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E37C4-9EFE-A44F-9136-9CA76BD1570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Settings Header</a:t>
            </a:r>
          </a:p>
        </p:txBody>
      </p:sp>
      <p:sp>
        <p:nvSpPr>
          <p:cNvPr id="3" name="Content Placeholder 2">
            <a:extLst>
              <a:ext uri="{FF2B5EF4-FFF2-40B4-BE49-F238E27FC236}">
                <a16:creationId xmlns:a16="http://schemas.microsoft.com/office/drawing/2014/main" id="{5B76F649-90B5-D646-BD02-13B13742A462}"/>
              </a:ext>
            </a:extLst>
          </p:cNvPr>
          <p:cNvSpPr>
            <a:spLocks noGrp="1"/>
          </p:cNvSpPr>
          <p:nvPr>
            <p:ph sz="half" idx="1"/>
          </p:nvPr>
        </p:nvSpPr>
        <p:spPr>
          <a:xfrm>
            <a:off x="643468" y="2638044"/>
            <a:ext cx="3363974" cy="3818740"/>
          </a:xfrm>
        </p:spPr>
        <p:txBody>
          <a:bodyPr vert="horz" lIns="91440" tIns="45720" rIns="91440" bIns="45720" rtlCol="0">
            <a:normAutofit/>
          </a:bodyPr>
          <a:lstStyle/>
          <a:p>
            <a:pPr marL="57150" indent="0">
              <a:buNone/>
            </a:pPr>
            <a:r>
              <a:rPr lang="en-US" sz="2400" b="1" dirty="0">
                <a:solidFill>
                  <a:schemeClr val="bg1"/>
                </a:solidFill>
              </a:rPr>
              <a:t>Design Level</a:t>
            </a:r>
          </a:p>
          <a:p>
            <a:pPr marL="400050" indent="-342900"/>
            <a:r>
              <a:rPr lang="en-US" sz="2400" dirty="0">
                <a:solidFill>
                  <a:schemeClr val="bg1"/>
                </a:solidFill>
              </a:rPr>
              <a:t>Entry Level</a:t>
            </a:r>
          </a:p>
          <a:p>
            <a:pPr marL="400050" indent="-342900"/>
            <a:r>
              <a:rPr lang="en-US" sz="2400" dirty="0">
                <a:solidFill>
                  <a:schemeClr val="bg1"/>
                </a:solidFill>
              </a:rPr>
              <a:t>Mid Range</a:t>
            </a:r>
          </a:p>
          <a:p>
            <a:pPr marL="400050" indent="-342900"/>
            <a:r>
              <a:rPr lang="en-US" sz="2400" dirty="0">
                <a:solidFill>
                  <a:schemeClr val="bg1"/>
                </a:solidFill>
              </a:rPr>
              <a:t>High End</a:t>
            </a:r>
          </a:p>
          <a:p>
            <a:pPr marL="57150" indent="0">
              <a:buNone/>
            </a:pPr>
            <a:r>
              <a:rPr lang="en-US" sz="2400" dirty="0">
                <a:solidFill>
                  <a:schemeClr val="bg1"/>
                </a:solidFill>
              </a:rPr>
              <a:t>The Design Level is the Finish Out that best describes the expected quality level of the future rehab project.</a:t>
            </a:r>
          </a:p>
          <a:p>
            <a:pPr marL="285750"/>
            <a:endParaRPr lang="en-US" sz="2400" dirty="0">
              <a:solidFill>
                <a:schemeClr val="bg1"/>
              </a:solidFill>
            </a:endParaRPr>
          </a:p>
        </p:txBody>
      </p:sp>
      <p:pic>
        <p:nvPicPr>
          <p:cNvPr id="8" name="Content Placeholder 7">
            <a:extLst>
              <a:ext uri="{FF2B5EF4-FFF2-40B4-BE49-F238E27FC236}">
                <a16:creationId xmlns:a16="http://schemas.microsoft.com/office/drawing/2014/main" id="{BDCF444F-E0E0-0644-8BAF-BAD303A94593}"/>
              </a:ext>
            </a:extLst>
          </p:cNvPr>
          <p:cNvPicPr>
            <a:picLocks noGrp="1" noChangeAspect="1"/>
          </p:cNvPicPr>
          <p:nvPr>
            <p:ph sz="half" idx="2"/>
          </p:nvPr>
        </p:nvPicPr>
        <p:blipFill>
          <a:blip r:embed="rId3"/>
          <a:stretch>
            <a:fillRect/>
          </a:stretch>
        </p:blipFill>
        <p:spPr>
          <a:xfrm>
            <a:off x="4954862" y="643467"/>
            <a:ext cx="6767237" cy="5692233"/>
          </a:xfrm>
          <a:prstGeom prst="rect">
            <a:avLst/>
          </a:prstGeom>
        </p:spPr>
      </p:pic>
      <p:sp>
        <p:nvSpPr>
          <p:cNvPr id="4" name="Rounded Rectangle 3">
            <a:extLst>
              <a:ext uri="{FF2B5EF4-FFF2-40B4-BE49-F238E27FC236}">
                <a16:creationId xmlns:a16="http://schemas.microsoft.com/office/drawing/2014/main" id="{5E234705-C667-7B48-8B9F-C3E947D63A50}"/>
              </a:ext>
            </a:extLst>
          </p:cNvPr>
          <p:cNvSpPr/>
          <p:nvPr/>
        </p:nvSpPr>
        <p:spPr>
          <a:xfrm>
            <a:off x="5080000" y="3860800"/>
            <a:ext cx="1943100" cy="355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9222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E37C4-9EFE-A44F-9136-9CA76BD1570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Settings Header</a:t>
            </a:r>
          </a:p>
        </p:txBody>
      </p:sp>
      <p:sp>
        <p:nvSpPr>
          <p:cNvPr id="3" name="Content Placeholder 2">
            <a:extLst>
              <a:ext uri="{FF2B5EF4-FFF2-40B4-BE49-F238E27FC236}">
                <a16:creationId xmlns:a16="http://schemas.microsoft.com/office/drawing/2014/main" id="{5B76F649-90B5-D646-BD02-13B13742A462}"/>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Labor Index</a:t>
            </a:r>
          </a:p>
          <a:p>
            <a:pPr marL="57150" indent="0">
              <a:buNone/>
            </a:pPr>
            <a:r>
              <a:rPr lang="en-US" sz="2400" dirty="0">
                <a:solidFill>
                  <a:schemeClr val="bg1"/>
                </a:solidFill>
              </a:rPr>
              <a:t>This number comes from a regional labor index that adjusts at the zip code level. It cannot be manually overridden.</a:t>
            </a:r>
          </a:p>
        </p:txBody>
      </p:sp>
      <p:pic>
        <p:nvPicPr>
          <p:cNvPr id="8" name="Content Placeholder 7">
            <a:extLst>
              <a:ext uri="{FF2B5EF4-FFF2-40B4-BE49-F238E27FC236}">
                <a16:creationId xmlns:a16="http://schemas.microsoft.com/office/drawing/2014/main" id="{BDCF444F-E0E0-0644-8BAF-BAD303A94593}"/>
              </a:ext>
            </a:extLst>
          </p:cNvPr>
          <p:cNvPicPr>
            <a:picLocks noGrp="1" noChangeAspect="1"/>
          </p:cNvPicPr>
          <p:nvPr>
            <p:ph sz="half" idx="2"/>
          </p:nvPr>
        </p:nvPicPr>
        <p:blipFill>
          <a:blip r:embed="rId3"/>
          <a:stretch>
            <a:fillRect/>
          </a:stretch>
        </p:blipFill>
        <p:spPr>
          <a:xfrm>
            <a:off x="4954862" y="643467"/>
            <a:ext cx="6767237" cy="5692233"/>
          </a:xfrm>
          <a:prstGeom prst="rect">
            <a:avLst/>
          </a:prstGeom>
        </p:spPr>
      </p:pic>
      <p:sp>
        <p:nvSpPr>
          <p:cNvPr id="4" name="Rounded Rectangle 3">
            <a:extLst>
              <a:ext uri="{FF2B5EF4-FFF2-40B4-BE49-F238E27FC236}">
                <a16:creationId xmlns:a16="http://schemas.microsoft.com/office/drawing/2014/main" id="{5E234705-C667-7B48-8B9F-C3E947D63A50}"/>
              </a:ext>
            </a:extLst>
          </p:cNvPr>
          <p:cNvSpPr/>
          <p:nvPr/>
        </p:nvSpPr>
        <p:spPr>
          <a:xfrm>
            <a:off x="6985000" y="3860800"/>
            <a:ext cx="1562100" cy="355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472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E37C4-9EFE-A44F-9136-9CA76BD1570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Settings Header</a:t>
            </a:r>
          </a:p>
        </p:txBody>
      </p:sp>
      <p:sp>
        <p:nvSpPr>
          <p:cNvPr id="3" name="Content Placeholder 2">
            <a:extLst>
              <a:ext uri="{FF2B5EF4-FFF2-40B4-BE49-F238E27FC236}">
                <a16:creationId xmlns:a16="http://schemas.microsoft.com/office/drawing/2014/main" id="{5B76F649-90B5-D646-BD02-13B13742A462}"/>
              </a:ext>
            </a:extLst>
          </p:cNvPr>
          <p:cNvSpPr>
            <a:spLocks noGrp="1"/>
          </p:cNvSpPr>
          <p:nvPr>
            <p:ph sz="half" idx="1"/>
          </p:nvPr>
        </p:nvSpPr>
        <p:spPr>
          <a:xfrm>
            <a:off x="643468" y="2638044"/>
            <a:ext cx="3363974" cy="3978656"/>
          </a:xfrm>
        </p:spPr>
        <p:txBody>
          <a:bodyPr vert="horz" lIns="91440" tIns="45720" rIns="91440" bIns="45720" rtlCol="0">
            <a:normAutofit/>
          </a:bodyPr>
          <a:lstStyle/>
          <a:p>
            <a:pPr marL="57150" indent="0">
              <a:buNone/>
            </a:pPr>
            <a:r>
              <a:rPr lang="en-US" sz="2400" b="1" dirty="0">
                <a:solidFill>
                  <a:schemeClr val="bg1"/>
                </a:solidFill>
              </a:rPr>
              <a:t>Labor Type</a:t>
            </a:r>
          </a:p>
          <a:p>
            <a:pPr marL="400050" indent="-342900"/>
            <a:r>
              <a:rPr lang="en-US" sz="2400" dirty="0">
                <a:solidFill>
                  <a:schemeClr val="bg1"/>
                </a:solidFill>
              </a:rPr>
              <a:t>Specialized Trades</a:t>
            </a:r>
          </a:p>
          <a:p>
            <a:pPr marL="400050" indent="-342900"/>
            <a:r>
              <a:rPr lang="en-US" sz="2400" dirty="0">
                <a:solidFill>
                  <a:schemeClr val="bg1"/>
                </a:solidFill>
              </a:rPr>
              <a:t>General Labor</a:t>
            </a:r>
          </a:p>
          <a:p>
            <a:pPr marL="57150" indent="0">
              <a:buNone/>
            </a:pPr>
            <a:r>
              <a:rPr lang="en-US" sz="2400" i="1" dirty="0">
                <a:solidFill>
                  <a:schemeClr val="bg1"/>
                </a:solidFill>
              </a:rPr>
              <a:t>Specialized Trades </a:t>
            </a:r>
            <a:r>
              <a:rPr lang="en-US" sz="2400" dirty="0">
                <a:solidFill>
                  <a:schemeClr val="bg1"/>
                </a:solidFill>
              </a:rPr>
              <a:t>are companies that perform one main function.</a:t>
            </a:r>
          </a:p>
          <a:p>
            <a:pPr marL="57150" indent="0">
              <a:buNone/>
            </a:pPr>
            <a:r>
              <a:rPr lang="en-US" sz="2400" i="1" dirty="0">
                <a:solidFill>
                  <a:schemeClr val="bg1"/>
                </a:solidFill>
              </a:rPr>
              <a:t>General Labor </a:t>
            </a:r>
            <a:r>
              <a:rPr lang="en-US" sz="2400" dirty="0">
                <a:solidFill>
                  <a:schemeClr val="bg1"/>
                </a:solidFill>
              </a:rPr>
              <a:t>is the Handyman or Crew Model using unlicensed or unskilled laborer's.</a:t>
            </a:r>
          </a:p>
        </p:txBody>
      </p:sp>
      <p:pic>
        <p:nvPicPr>
          <p:cNvPr id="8" name="Content Placeholder 7">
            <a:extLst>
              <a:ext uri="{FF2B5EF4-FFF2-40B4-BE49-F238E27FC236}">
                <a16:creationId xmlns:a16="http://schemas.microsoft.com/office/drawing/2014/main" id="{BDCF444F-E0E0-0644-8BAF-BAD303A94593}"/>
              </a:ext>
            </a:extLst>
          </p:cNvPr>
          <p:cNvPicPr>
            <a:picLocks noGrp="1" noChangeAspect="1"/>
          </p:cNvPicPr>
          <p:nvPr>
            <p:ph sz="half" idx="2"/>
          </p:nvPr>
        </p:nvPicPr>
        <p:blipFill>
          <a:blip r:embed="rId3"/>
          <a:stretch>
            <a:fillRect/>
          </a:stretch>
        </p:blipFill>
        <p:spPr>
          <a:xfrm>
            <a:off x="4954862" y="643467"/>
            <a:ext cx="6767237" cy="5692233"/>
          </a:xfrm>
          <a:prstGeom prst="rect">
            <a:avLst/>
          </a:prstGeom>
        </p:spPr>
      </p:pic>
      <p:sp>
        <p:nvSpPr>
          <p:cNvPr id="4" name="Rounded Rectangle 3">
            <a:extLst>
              <a:ext uri="{FF2B5EF4-FFF2-40B4-BE49-F238E27FC236}">
                <a16:creationId xmlns:a16="http://schemas.microsoft.com/office/drawing/2014/main" id="{5E234705-C667-7B48-8B9F-C3E947D63A50}"/>
              </a:ext>
            </a:extLst>
          </p:cNvPr>
          <p:cNvSpPr/>
          <p:nvPr/>
        </p:nvSpPr>
        <p:spPr>
          <a:xfrm>
            <a:off x="8420100" y="3860800"/>
            <a:ext cx="1562100" cy="355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4940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E37C4-9EFE-A44F-9136-9CA76BD1570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Settings Header</a:t>
            </a:r>
          </a:p>
        </p:txBody>
      </p:sp>
      <p:sp>
        <p:nvSpPr>
          <p:cNvPr id="3" name="Content Placeholder 2">
            <a:extLst>
              <a:ext uri="{FF2B5EF4-FFF2-40B4-BE49-F238E27FC236}">
                <a16:creationId xmlns:a16="http://schemas.microsoft.com/office/drawing/2014/main" id="{5B76F649-90B5-D646-BD02-13B13742A462}"/>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Square Footage</a:t>
            </a:r>
          </a:p>
          <a:p>
            <a:pPr marL="57150" indent="0">
              <a:buNone/>
            </a:pPr>
            <a:r>
              <a:rPr lang="en-US" sz="2400" dirty="0">
                <a:solidFill>
                  <a:schemeClr val="bg1"/>
                </a:solidFill>
              </a:rPr>
              <a:t>This comes from the Zillow database. It can be input manually if Zillow does not have that data or if the Zillow data is incorrect.</a:t>
            </a:r>
          </a:p>
        </p:txBody>
      </p:sp>
      <p:pic>
        <p:nvPicPr>
          <p:cNvPr id="8" name="Content Placeholder 7">
            <a:extLst>
              <a:ext uri="{FF2B5EF4-FFF2-40B4-BE49-F238E27FC236}">
                <a16:creationId xmlns:a16="http://schemas.microsoft.com/office/drawing/2014/main" id="{BDCF444F-E0E0-0644-8BAF-BAD303A94593}"/>
              </a:ext>
            </a:extLst>
          </p:cNvPr>
          <p:cNvPicPr>
            <a:picLocks noGrp="1" noChangeAspect="1"/>
          </p:cNvPicPr>
          <p:nvPr>
            <p:ph sz="half" idx="2"/>
          </p:nvPr>
        </p:nvPicPr>
        <p:blipFill>
          <a:blip r:embed="rId3"/>
          <a:stretch>
            <a:fillRect/>
          </a:stretch>
        </p:blipFill>
        <p:spPr>
          <a:xfrm>
            <a:off x="4954862" y="643467"/>
            <a:ext cx="6767237" cy="5692233"/>
          </a:xfrm>
          <a:prstGeom prst="rect">
            <a:avLst/>
          </a:prstGeom>
        </p:spPr>
      </p:pic>
      <p:sp>
        <p:nvSpPr>
          <p:cNvPr id="4" name="Rounded Rectangle 3">
            <a:extLst>
              <a:ext uri="{FF2B5EF4-FFF2-40B4-BE49-F238E27FC236}">
                <a16:creationId xmlns:a16="http://schemas.microsoft.com/office/drawing/2014/main" id="{5E234705-C667-7B48-8B9F-C3E947D63A50}"/>
              </a:ext>
            </a:extLst>
          </p:cNvPr>
          <p:cNvSpPr/>
          <p:nvPr/>
        </p:nvSpPr>
        <p:spPr>
          <a:xfrm>
            <a:off x="9906000" y="3860800"/>
            <a:ext cx="1676400" cy="355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1541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9BB497-2A1B-2D4F-A0D2-F4F2C7DD0DD8}"/>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Repair Tab </a:t>
            </a:r>
            <a:br>
              <a:rPr lang="en-US" kern="1200">
                <a:solidFill>
                  <a:schemeClr val="tx1"/>
                </a:solidFill>
                <a:latin typeface="+mj-lt"/>
                <a:ea typeface="+mj-ea"/>
                <a:cs typeface="+mj-cs"/>
              </a:rPr>
            </a:br>
            <a:r>
              <a:rPr lang="en-US" kern="1200">
                <a:solidFill>
                  <a:schemeClr val="tx1"/>
                </a:solidFill>
                <a:latin typeface="+mj-lt"/>
                <a:ea typeface="+mj-ea"/>
                <a:cs typeface="+mj-cs"/>
              </a:rPr>
              <a:t>Page Navigation</a:t>
            </a:r>
          </a:p>
        </p:txBody>
      </p:sp>
      <p:sp>
        <p:nvSpPr>
          <p:cNvPr id="3" name="Text Placeholder 2">
            <a:extLst>
              <a:ext uri="{FF2B5EF4-FFF2-40B4-BE49-F238E27FC236}">
                <a16:creationId xmlns:a16="http://schemas.microsoft.com/office/drawing/2014/main" id="{1B8ED04F-63CE-BC41-8B3B-E39A24CC178B}"/>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22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8ED90-DE33-604F-904F-4160E4BB1C9A}"/>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Tab </a:t>
            </a:r>
            <a:br>
              <a:rPr lang="en-US" sz="2800" dirty="0">
                <a:solidFill>
                  <a:schemeClr val="bg1"/>
                </a:solidFill>
              </a:rPr>
            </a:br>
            <a:r>
              <a:rPr lang="en-US" sz="2800" kern="1200" dirty="0">
                <a:solidFill>
                  <a:schemeClr val="bg1"/>
                </a:solidFill>
                <a:latin typeface="+mj-lt"/>
                <a:ea typeface="+mj-ea"/>
                <a:cs typeface="+mj-cs"/>
              </a:rPr>
              <a:t>Page Navigation</a:t>
            </a:r>
          </a:p>
        </p:txBody>
      </p:sp>
      <p:sp>
        <p:nvSpPr>
          <p:cNvPr id="3" name="Content Placeholder 2">
            <a:extLst>
              <a:ext uri="{FF2B5EF4-FFF2-40B4-BE49-F238E27FC236}">
                <a16:creationId xmlns:a16="http://schemas.microsoft.com/office/drawing/2014/main" id="{D5CC3885-B5B2-5E4A-B021-C9C183915927}"/>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dirty="0">
                <a:solidFill>
                  <a:schemeClr val="bg1"/>
                </a:solidFill>
              </a:rPr>
              <a:t>Canned Scopes of Work</a:t>
            </a:r>
          </a:p>
          <a:p>
            <a:pPr marL="0" indent="0">
              <a:buNone/>
            </a:pPr>
            <a:r>
              <a:rPr lang="en-US" sz="2400" dirty="0">
                <a:solidFill>
                  <a:schemeClr val="bg1"/>
                </a:solidFill>
              </a:rPr>
              <a:t>Details (GUI Collapse)</a:t>
            </a:r>
          </a:p>
          <a:p>
            <a:pPr marL="0" indent="0">
              <a:buNone/>
            </a:pPr>
            <a:r>
              <a:rPr lang="en-US" sz="2400" dirty="0">
                <a:solidFill>
                  <a:schemeClr val="bg1"/>
                </a:solidFill>
              </a:rPr>
              <a:t>Tooltips</a:t>
            </a:r>
          </a:p>
          <a:p>
            <a:pPr marL="0" indent="0">
              <a:buNone/>
            </a:pPr>
            <a:r>
              <a:rPr lang="en-US" sz="2400" dirty="0">
                <a:solidFill>
                  <a:schemeClr val="bg1"/>
                </a:solidFill>
              </a:rPr>
              <a:t>Apply for Financing</a:t>
            </a:r>
          </a:p>
          <a:p>
            <a:pPr marL="0" indent="0">
              <a:buNone/>
            </a:pPr>
            <a:endParaRPr lang="en-US" sz="2000" dirty="0">
              <a:solidFill>
                <a:schemeClr val="bg1"/>
              </a:solidFill>
            </a:endParaRPr>
          </a:p>
        </p:txBody>
      </p:sp>
      <p:sp>
        <p:nvSpPr>
          <p:cNvPr id="11" name="Content Placeholder 10">
            <a:extLst>
              <a:ext uri="{FF2B5EF4-FFF2-40B4-BE49-F238E27FC236}">
                <a16:creationId xmlns:a16="http://schemas.microsoft.com/office/drawing/2014/main" id="{C7ACDCDF-0EA0-F146-A490-6F3C3E8B895D}"/>
              </a:ext>
            </a:extLst>
          </p:cNvPr>
          <p:cNvSpPr>
            <a:spLocks noGrp="1"/>
          </p:cNvSpPr>
          <p:nvPr>
            <p:ph sz="half" idx="2"/>
          </p:nvPr>
        </p:nvSpPr>
        <p:spPr/>
        <p:txBody>
          <a:bodyPr/>
          <a:lstStyle/>
          <a:p>
            <a:endParaRPr lang="en-US"/>
          </a:p>
        </p:txBody>
      </p:sp>
      <p:grpSp>
        <p:nvGrpSpPr>
          <p:cNvPr id="7" name="Group 6">
            <a:extLst>
              <a:ext uri="{FF2B5EF4-FFF2-40B4-BE49-F238E27FC236}">
                <a16:creationId xmlns:a16="http://schemas.microsoft.com/office/drawing/2014/main" id="{3248454B-9966-8141-AEF7-DFD0EDAD46E6}"/>
              </a:ext>
            </a:extLst>
          </p:cNvPr>
          <p:cNvGrpSpPr/>
          <p:nvPr/>
        </p:nvGrpSpPr>
        <p:grpSpPr>
          <a:xfrm>
            <a:off x="4665060" y="685801"/>
            <a:ext cx="7514238" cy="5511799"/>
            <a:chOff x="4123433" y="2052656"/>
            <a:chExt cx="6267474" cy="4155165"/>
          </a:xfrm>
        </p:grpSpPr>
        <p:pic>
          <p:nvPicPr>
            <p:cNvPr id="8" name="Content Placeholder 4">
              <a:extLst>
                <a:ext uri="{FF2B5EF4-FFF2-40B4-BE49-F238E27FC236}">
                  <a16:creationId xmlns:a16="http://schemas.microsoft.com/office/drawing/2014/main" id="{A61D9628-7EE3-F74E-A950-AB7E28178441}"/>
                </a:ext>
              </a:extLst>
            </p:cNvPr>
            <p:cNvPicPr>
              <a:picLocks noChangeAspect="1"/>
            </p:cNvPicPr>
            <p:nvPr/>
          </p:nvPicPr>
          <p:blipFill rotWithShape="1">
            <a:blip r:embed="rId3"/>
            <a:srcRect l="1" r="46049" b="4268"/>
            <a:stretch/>
          </p:blipFill>
          <p:spPr>
            <a:xfrm>
              <a:off x="4123433" y="2052656"/>
              <a:ext cx="4296668" cy="4155165"/>
            </a:xfrm>
            <a:prstGeom prst="rect">
              <a:avLst/>
            </a:prstGeom>
          </p:spPr>
        </p:pic>
        <p:pic>
          <p:nvPicPr>
            <p:cNvPr id="9" name="Content Placeholder 4">
              <a:extLst>
                <a:ext uri="{FF2B5EF4-FFF2-40B4-BE49-F238E27FC236}">
                  <a16:creationId xmlns:a16="http://schemas.microsoft.com/office/drawing/2014/main" id="{1279FB21-1DC1-F347-A116-F2BCB0702780}"/>
                </a:ext>
              </a:extLst>
            </p:cNvPr>
            <p:cNvPicPr>
              <a:picLocks noChangeAspect="1"/>
            </p:cNvPicPr>
            <p:nvPr/>
          </p:nvPicPr>
          <p:blipFill rotWithShape="1">
            <a:blip r:embed="rId3"/>
            <a:srcRect l="73565" r="1024" b="4268"/>
            <a:stretch/>
          </p:blipFill>
          <p:spPr>
            <a:xfrm>
              <a:off x="8367136" y="2052656"/>
              <a:ext cx="2023771" cy="4155165"/>
            </a:xfrm>
            <a:prstGeom prst="rect">
              <a:avLst/>
            </a:prstGeom>
          </p:spPr>
        </p:pic>
      </p:grpSp>
    </p:spTree>
    <p:extLst>
      <p:ext uri="{BB962C8B-B14F-4D97-AF65-F5344CB8AC3E}">
        <p14:creationId xmlns:p14="http://schemas.microsoft.com/office/powerpoint/2010/main" val="160180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8ED90-DE33-604F-904F-4160E4BB1C9A}"/>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Tab </a:t>
            </a:r>
            <a:br>
              <a:rPr lang="en-US" sz="2800" dirty="0">
                <a:solidFill>
                  <a:schemeClr val="bg1"/>
                </a:solidFill>
              </a:rPr>
            </a:br>
            <a:r>
              <a:rPr lang="en-US" sz="2800" kern="1200" dirty="0">
                <a:solidFill>
                  <a:schemeClr val="bg1"/>
                </a:solidFill>
                <a:latin typeface="+mj-lt"/>
                <a:ea typeface="+mj-ea"/>
                <a:cs typeface="+mj-cs"/>
              </a:rPr>
              <a:t>Page Navigation</a:t>
            </a:r>
          </a:p>
        </p:txBody>
      </p:sp>
      <p:sp>
        <p:nvSpPr>
          <p:cNvPr id="3" name="Content Placeholder 2">
            <a:extLst>
              <a:ext uri="{FF2B5EF4-FFF2-40B4-BE49-F238E27FC236}">
                <a16:creationId xmlns:a16="http://schemas.microsoft.com/office/drawing/2014/main" id="{D5CC3885-B5B2-5E4A-B021-C9C183915927}"/>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Canned Scopes of Work</a:t>
            </a:r>
          </a:p>
          <a:p>
            <a:pPr marL="0" indent="0">
              <a:buNone/>
            </a:pPr>
            <a:r>
              <a:rPr lang="en-US" sz="2400" dirty="0">
                <a:solidFill>
                  <a:schemeClr val="bg1"/>
                </a:solidFill>
              </a:rPr>
              <a:t>Use these pre-selected scopes of work to make the data entry process even faster. You can modify any of the selections as needed after selecting one of them.</a:t>
            </a:r>
          </a:p>
        </p:txBody>
      </p:sp>
      <p:sp>
        <p:nvSpPr>
          <p:cNvPr id="11" name="Content Placeholder 10">
            <a:extLst>
              <a:ext uri="{FF2B5EF4-FFF2-40B4-BE49-F238E27FC236}">
                <a16:creationId xmlns:a16="http://schemas.microsoft.com/office/drawing/2014/main" id="{C7ACDCDF-0EA0-F146-A490-6F3C3E8B895D}"/>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7000C41E-CB5B-434B-AAFD-465113D2387D}"/>
              </a:ext>
            </a:extLst>
          </p:cNvPr>
          <p:cNvPicPr>
            <a:picLocks noChangeAspect="1"/>
          </p:cNvPicPr>
          <p:nvPr/>
        </p:nvPicPr>
        <p:blipFill>
          <a:blip r:embed="rId3"/>
          <a:stretch>
            <a:fillRect/>
          </a:stretch>
        </p:blipFill>
        <p:spPr>
          <a:xfrm>
            <a:off x="4954862" y="643467"/>
            <a:ext cx="6767237" cy="5692233"/>
          </a:xfrm>
          <a:prstGeom prst="rect">
            <a:avLst/>
          </a:prstGeom>
        </p:spPr>
      </p:pic>
      <p:pic>
        <p:nvPicPr>
          <p:cNvPr id="7" name="Content Placeholder 7">
            <a:extLst>
              <a:ext uri="{FF2B5EF4-FFF2-40B4-BE49-F238E27FC236}">
                <a16:creationId xmlns:a16="http://schemas.microsoft.com/office/drawing/2014/main" id="{D9522DA2-364A-7B4C-B459-6FC4785D0A66}"/>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8" name="Rounded Rectangle 7">
            <a:extLst>
              <a:ext uri="{FF2B5EF4-FFF2-40B4-BE49-F238E27FC236}">
                <a16:creationId xmlns:a16="http://schemas.microsoft.com/office/drawing/2014/main" id="{308E6D72-7D43-0548-9786-428A6660123A}"/>
              </a:ext>
            </a:extLst>
          </p:cNvPr>
          <p:cNvSpPr/>
          <p:nvPr/>
        </p:nvSpPr>
        <p:spPr>
          <a:xfrm>
            <a:off x="5397500" y="3441700"/>
            <a:ext cx="5803900" cy="355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585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8ED90-DE33-604F-904F-4160E4BB1C9A}"/>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Tab </a:t>
            </a:r>
            <a:br>
              <a:rPr lang="en-US" sz="2800" dirty="0">
                <a:solidFill>
                  <a:schemeClr val="bg1"/>
                </a:solidFill>
              </a:rPr>
            </a:br>
            <a:r>
              <a:rPr lang="en-US" sz="2800" kern="1200" dirty="0">
                <a:solidFill>
                  <a:schemeClr val="bg1"/>
                </a:solidFill>
                <a:latin typeface="+mj-lt"/>
                <a:ea typeface="+mj-ea"/>
                <a:cs typeface="+mj-cs"/>
              </a:rPr>
              <a:t>Page Navigation</a:t>
            </a:r>
          </a:p>
        </p:txBody>
      </p:sp>
      <p:sp>
        <p:nvSpPr>
          <p:cNvPr id="3" name="Content Placeholder 2">
            <a:extLst>
              <a:ext uri="{FF2B5EF4-FFF2-40B4-BE49-F238E27FC236}">
                <a16:creationId xmlns:a16="http://schemas.microsoft.com/office/drawing/2014/main" id="{D5CC3885-B5B2-5E4A-B021-C9C183915927}"/>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Details Collapse</a:t>
            </a:r>
          </a:p>
          <a:p>
            <a:pPr marL="0" indent="0">
              <a:buNone/>
            </a:pPr>
            <a:r>
              <a:rPr lang="en-US" sz="2400" dirty="0">
                <a:solidFill>
                  <a:schemeClr val="bg1"/>
                </a:solidFill>
              </a:rPr>
              <a:t>Collapse the Google Map and Street view to reduce clutter and screen space. </a:t>
            </a:r>
          </a:p>
          <a:p>
            <a:pPr marL="0" indent="0">
              <a:buNone/>
            </a:pPr>
            <a:endParaRPr lang="en-US" sz="2000" dirty="0">
              <a:solidFill>
                <a:schemeClr val="bg1"/>
              </a:solidFill>
            </a:endParaRPr>
          </a:p>
        </p:txBody>
      </p:sp>
      <p:sp>
        <p:nvSpPr>
          <p:cNvPr id="11" name="Content Placeholder 10">
            <a:extLst>
              <a:ext uri="{FF2B5EF4-FFF2-40B4-BE49-F238E27FC236}">
                <a16:creationId xmlns:a16="http://schemas.microsoft.com/office/drawing/2014/main" id="{C7ACDCDF-0EA0-F146-A490-6F3C3E8B895D}"/>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7000C41E-CB5B-434B-AAFD-465113D2387D}"/>
              </a:ext>
            </a:extLst>
          </p:cNvPr>
          <p:cNvPicPr>
            <a:picLocks noChangeAspect="1"/>
          </p:cNvPicPr>
          <p:nvPr/>
        </p:nvPicPr>
        <p:blipFill>
          <a:blip r:embed="rId3"/>
          <a:stretch>
            <a:fillRect/>
          </a:stretch>
        </p:blipFill>
        <p:spPr>
          <a:xfrm>
            <a:off x="4954862" y="643467"/>
            <a:ext cx="6767237" cy="5692233"/>
          </a:xfrm>
          <a:prstGeom prst="rect">
            <a:avLst/>
          </a:prstGeom>
        </p:spPr>
      </p:pic>
      <p:pic>
        <p:nvPicPr>
          <p:cNvPr id="7" name="Content Placeholder 7">
            <a:extLst>
              <a:ext uri="{FF2B5EF4-FFF2-40B4-BE49-F238E27FC236}">
                <a16:creationId xmlns:a16="http://schemas.microsoft.com/office/drawing/2014/main" id="{48D562A9-F7FB-9E41-B1BC-E5D671AA73B2}"/>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8" name="Rounded Rectangle 7">
            <a:extLst>
              <a:ext uri="{FF2B5EF4-FFF2-40B4-BE49-F238E27FC236}">
                <a16:creationId xmlns:a16="http://schemas.microsoft.com/office/drawing/2014/main" id="{29B64E45-37A3-9445-A03F-130DC3BC931A}"/>
              </a:ext>
            </a:extLst>
          </p:cNvPr>
          <p:cNvSpPr/>
          <p:nvPr/>
        </p:nvSpPr>
        <p:spPr>
          <a:xfrm>
            <a:off x="7886700" y="1175424"/>
            <a:ext cx="1562100" cy="355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Down Arrow 3">
            <a:extLst>
              <a:ext uri="{FF2B5EF4-FFF2-40B4-BE49-F238E27FC236}">
                <a16:creationId xmlns:a16="http://schemas.microsoft.com/office/drawing/2014/main" id="{9D12E88B-3A31-3C49-9C6D-25523569667A}"/>
              </a:ext>
            </a:extLst>
          </p:cNvPr>
          <p:cNvSpPr/>
          <p:nvPr/>
        </p:nvSpPr>
        <p:spPr>
          <a:xfrm>
            <a:off x="5118100" y="1608836"/>
            <a:ext cx="484632" cy="87047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DC0477AF-D296-E944-921F-91865A93D7F5}"/>
              </a:ext>
            </a:extLst>
          </p:cNvPr>
          <p:cNvSpPr/>
          <p:nvPr/>
        </p:nvSpPr>
        <p:spPr>
          <a:xfrm rot="10800000">
            <a:off x="5118100" y="2557118"/>
            <a:ext cx="484632" cy="82772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95CCBB25-D90A-5545-82D8-DE3C9344BF34}"/>
              </a:ext>
            </a:extLst>
          </p:cNvPr>
          <p:cNvSpPr/>
          <p:nvPr/>
        </p:nvSpPr>
        <p:spPr>
          <a:xfrm>
            <a:off x="10998200" y="1621536"/>
            <a:ext cx="484632" cy="87047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4E348035-2688-2244-B0CF-10ABF28AC212}"/>
              </a:ext>
            </a:extLst>
          </p:cNvPr>
          <p:cNvSpPr/>
          <p:nvPr/>
        </p:nvSpPr>
        <p:spPr>
          <a:xfrm rot="10800000">
            <a:off x="10998200" y="2569818"/>
            <a:ext cx="484632" cy="82772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69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097D-1A13-BA43-B081-C27CA0F30B7D}"/>
              </a:ext>
            </a:extLst>
          </p:cNvPr>
          <p:cNvSpPr>
            <a:spLocks noGrp="1"/>
          </p:cNvSpPr>
          <p:nvPr>
            <p:ph type="title"/>
          </p:nvPr>
        </p:nvSpPr>
        <p:spPr>
          <a:xfrm>
            <a:off x="6053668" y="803325"/>
            <a:ext cx="5314536" cy="1325563"/>
          </a:xfrm>
        </p:spPr>
        <p:txBody>
          <a:bodyPr>
            <a:normAutofit/>
          </a:bodyPr>
          <a:lstStyle/>
          <a:p>
            <a:r>
              <a:rPr lang="en-US" dirty="0"/>
              <a:t>RCN Account Types</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all center">
            <a:extLst>
              <a:ext uri="{FF2B5EF4-FFF2-40B4-BE49-F238E27FC236}">
                <a16:creationId xmlns:a16="http://schemas.microsoft.com/office/drawing/2014/main" id="{4ED2D13F-7538-4CB1-854A-A1D1CA9733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graphicFrame>
        <p:nvGraphicFramePr>
          <p:cNvPr id="9" name="Content Placeholder 5">
            <a:extLst>
              <a:ext uri="{FF2B5EF4-FFF2-40B4-BE49-F238E27FC236}">
                <a16:creationId xmlns:a16="http://schemas.microsoft.com/office/drawing/2014/main" id="{EC698A12-094C-054F-AA68-1C733D417204}"/>
              </a:ext>
            </a:extLst>
          </p:cNvPr>
          <p:cNvGraphicFramePr>
            <a:graphicFrameLocks noGrp="1"/>
          </p:cNvGraphicFramePr>
          <p:nvPr>
            <p:ph idx="1"/>
            <p:extLst>
              <p:ext uri="{D42A27DB-BD31-4B8C-83A1-F6EECF244321}">
                <p14:modId xmlns:p14="http://schemas.microsoft.com/office/powerpoint/2010/main" val="9425463"/>
              </p:ext>
            </p:extLst>
          </p:nvPr>
        </p:nvGraphicFramePr>
        <p:xfrm>
          <a:off x="2413000" y="2362200"/>
          <a:ext cx="9779000" cy="3835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327897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971E72-933B-AD43-B8BE-357297D2513F}"/>
              </a:ext>
            </a:extLst>
          </p:cNvPr>
          <p:cNvPicPr>
            <a:picLocks noChangeAspect="1"/>
          </p:cNvPicPr>
          <p:nvPr/>
        </p:nvPicPr>
        <p:blipFill>
          <a:blip r:embed="rId3"/>
          <a:stretch>
            <a:fillRect/>
          </a:stretch>
        </p:blipFill>
        <p:spPr>
          <a:xfrm>
            <a:off x="5048249" y="681567"/>
            <a:ext cx="6584951" cy="5742077"/>
          </a:xfrm>
          <a:prstGeom prst="rect">
            <a:avLst/>
          </a:prstGeom>
        </p:spPr>
      </p:pic>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8ED90-DE33-604F-904F-4160E4BB1C9A}"/>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Tab </a:t>
            </a:r>
            <a:br>
              <a:rPr lang="en-US" sz="2800" dirty="0">
                <a:solidFill>
                  <a:schemeClr val="bg1"/>
                </a:solidFill>
              </a:rPr>
            </a:br>
            <a:r>
              <a:rPr lang="en-US" sz="2800" kern="1200" dirty="0">
                <a:solidFill>
                  <a:schemeClr val="bg1"/>
                </a:solidFill>
                <a:latin typeface="+mj-lt"/>
                <a:ea typeface="+mj-ea"/>
                <a:cs typeface="+mj-cs"/>
              </a:rPr>
              <a:t>Page Navigation</a:t>
            </a:r>
          </a:p>
        </p:txBody>
      </p:sp>
      <p:sp>
        <p:nvSpPr>
          <p:cNvPr id="3" name="Content Placeholder 2">
            <a:extLst>
              <a:ext uri="{FF2B5EF4-FFF2-40B4-BE49-F238E27FC236}">
                <a16:creationId xmlns:a16="http://schemas.microsoft.com/office/drawing/2014/main" id="{D5CC3885-B5B2-5E4A-B021-C9C183915927}"/>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Details Collapse</a:t>
            </a:r>
          </a:p>
          <a:p>
            <a:pPr marL="0" indent="0">
              <a:buNone/>
            </a:pPr>
            <a:r>
              <a:rPr lang="en-US" sz="2400" dirty="0">
                <a:solidFill>
                  <a:schemeClr val="bg1"/>
                </a:solidFill>
              </a:rPr>
              <a:t>Collapse the Google Map and Street view to reduce clutter and screen space. </a:t>
            </a:r>
          </a:p>
          <a:p>
            <a:pPr marL="0" indent="0">
              <a:buNone/>
            </a:pPr>
            <a:endParaRPr lang="en-US" sz="2000" dirty="0">
              <a:solidFill>
                <a:schemeClr val="bg1"/>
              </a:solidFill>
            </a:endParaRPr>
          </a:p>
        </p:txBody>
      </p:sp>
      <p:sp>
        <p:nvSpPr>
          <p:cNvPr id="8" name="Rounded Rectangle 7">
            <a:extLst>
              <a:ext uri="{FF2B5EF4-FFF2-40B4-BE49-F238E27FC236}">
                <a16:creationId xmlns:a16="http://schemas.microsoft.com/office/drawing/2014/main" id="{29B64E45-37A3-9445-A03F-130DC3BC931A}"/>
              </a:ext>
            </a:extLst>
          </p:cNvPr>
          <p:cNvSpPr/>
          <p:nvPr/>
        </p:nvSpPr>
        <p:spPr>
          <a:xfrm>
            <a:off x="7886700" y="1175424"/>
            <a:ext cx="1562100" cy="355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6538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C8335-569F-9C4C-B8E4-0AFC8E8CC467}"/>
              </a:ext>
            </a:extLst>
          </p:cNvPr>
          <p:cNvPicPr>
            <a:picLocks noChangeAspect="1"/>
          </p:cNvPicPr>
          <p:nvPr/>
        </p:nvPicPr>
        <p:blipFill>
          <a:blip r:embed="rId3"/>
          <a:stretch>
            <a:fillRect/>
          </a:stretch>
        </p:blipFill>
        <p:spPr>
          <a:xfrm>
            <a:off x="4980261" y="673100"/>
            <a:ext cx="6729139" cy="5681595"/>
          </a:xfrm>
          <a:prstGeom prst="rect">
            <a:avLst/>
          </a:prstGeom>
        </p:spPr>
      </p:pic>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8ED90-DE33-604F-904F-4160E4BB1C9A}"/>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Tab </a:t>
            </a:r>
            <a:br>
              <a:rPr lang="en-US" sz="2800" dirty="0">
                <a:solidFill>
                  <a:schemeClr val="bg1"/>
                </a:solidFill>
              </a:rPr>
            </a:br>
            <a:r>
              <a:rPr lang="en-US" sz="2800" kern="1200" dirty="0">
                <a:solidFill>
                  <a:schemeClr val="bg1"/>
                </a:solidFill>
                <a:latin typeface="+mj-lt"/>
                <a:ea typeface="+mj-ea"/>
                <a:cs typeface="+mj-cs"/>
              </a:rPr>
              <a:t>Page Navigation</a:t>
            </a:r>
          </a:p>
        </p:txBody>
      </p:sp>
      <p:sp>
        <p:nvSpPr>
          <p:cNvPr id="3" name="Content Placeholder 2">
            <a:extLst>
              <a:ext uri="{FF2B5EF4-FFF2-40B4-BE49-F238E27FC236}">
                <a16:creationId xmlns:a16="http://schemas.microsoft.com/office/drawing/2014/main" id="{D5CC3885-B5B2-5E4A-B021-C9C183915927}"/>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Tooltips</a:t>
            </a:r>
          </a:p>
          <a:p>
            <a:pPr marL="0" indent="0">
              <a:buNone/>
            </a:pPr>
            <a:r>
              <a:rPr lang="en-US" sz="2400" dirty="0">
                <a:solidFill>
                  <a:schemeClr val="bg1"/>
                </a:solidFill>
              </a:rPr>
              <a:t>Hover over the dots with the question marks to get additional information about features and functions.</a:t>
            </a:r>
          </a:p>
          <a:p>
            <a:pPr marL="0" indent="0">
              <a:buNone/>
            </a:pPr>
            <a:endParaRPr lang="en-US" sz="2400" dirty="0">
              <a:solidFill>
                <a:schemeClr val="bg1"/>
              </a:solidFill>
            </a:endParaRPr>
          </a:p>
          <a:p>
            <a:pPr marL="0" indent="0">
              <a:buNone/>
            </a:pPr>
            <a:endParaRPr lang="en-US" sz="2000" dirty="0">
              <a:solidFill>
                <a:schemeClr val="bg1"/>
              </a:solidFill>
            </a:endParaRPr>
          </a:p>
        </p:txBody>
      </p:sp>
      <p:sp>
        <p:nvSpPr>
          <p:cNvPr id="7" name="Rounded Rectangle 6">
            <a:extLst>
              <a:ext uri="{FF2B5EF4-FFF2-40B4-BE49-F238E27FC236}">
                <a16:creationId xmlns:a16="http://schemas.microsoft.com/office/drawing/2014/main" id="{0D9AD766-A562-454A-965C-373EA6266C43}"/>
              </a:ext>
            </a:extLst>
          </p:cNvPr>
          <p:cNvSpPr/>
          <p:nvPr/>
        </p:nvSpPr>
        <p:spPr>
          <a:xfrm>
            <a:off x="6776380" y="4861248"/>
            <a:ext cx="284820" cy="1474451"/>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E863574-D5FD-B445-AE50-93B7BC5EED3F}"/>
              </a:ext>
            </a:extLst>
          </p:cNvPr>
          <p:cNvSpPr/>
          <p:nvPr/>
        </p:nvSpPr>
        <p:spPr>
          <a:xfrm flipH="1">
            <a:off x="5773675" y="3878371"/>
            <a:ext cx="272118" cy="296645"/>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E6F7890-87BB-554E-B0B7-281FF72DAF86}"/>
              </a:ext>
            </a:extLst>
          </p:cNvPr>
          <p:cNvSpPr/>
          <p:nvPr/>
        </p:nvSpPr>
        <p:spPr>
          <a:xfrm flipH="1">
            <a:off x="9672575" y="3878370"/>
            <a:ext cx="272118" cy="296645"/>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FFEC5B5D-C038-D44D-B7CE-1EB47A94FF5B}"/>
              </a:ext>
            </a:extLst>
          </p:cNvPr>
          <p:cNvSpPr/>
          <p:nvPr/>
        </p:nvSpPr>
        <p:spPr>
          <a:xfrm flipH="1">
            <a:off x="10801013" y="3878370"/>
            <a:ext cx="272118" cy="296645"/>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75317AF-4A93-AD42-BD1C-2C114C1EE324}"/>
              </a:ext>
            </a:extLst>
          </p:cNvPr>
          <p:cNvSpPr/>
          <p:nvPr/>
        </p:nvSpPr>
        <p:spPr>
          <a:xfrm>
            <a:off x="6708712" y="3386797"/>
            <a:ext cx="2364918" cy="1474451"/>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1801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8ED90-DE33-604F-904F-4160E4BB1C9A}"/>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Tab </a:t>
            </a:r>
            <a:br>
              <a:rPr lang="en-US" sz="2800" dirty="0">
                <a:solidFill>
                  <a:schemeClr val="bg1"/>
                </a:solidFill>
              </a:rPr>
            </a:br>
            <a:r>
              <a:rPr lang="en-US" sz="2800" kern="1200" dirty="0">
                <a:solidFill>
                  <a:schemeClr val="bg1"/>
                </a:solidFill>
                <a:latin typeface="+mj-lt"/>
                <a:ea typeface="+mj-ea"/>
                <a:cs typeface="+mj-cs"/>
              </a:rPr>
              <a:t>Page Navigation</a:t>
            </a:r>
          </a:p>
        </p:txBody>
      </p:sp>
      <p:sp>
        <p:nvSpPr>
          <p:cNvPr id="3" name="Content Placeholder 2">
            <a:extLst>
              <a:ext uri="{FF2B5EF4-FFF2-40B4-BE49-F238E27FC236}">
                <a16:creationId xmlns:a16="http://schemas.microsoft.com/office/drawing/2014/main" id="{D5CC3885-B5B2-5E4A-B021-C9C183915927}"/>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Apply for Financing</a:t>
            </a:r>
          </a:p>
          <a:p>
            <a:pPr marL="0" indent="0">
              <a:buNone/>
            </a:pPr>
            <a:r>
              <a:rPr lang="en-US" sz="2400" dirty="0">
                <a:solidFill>
                  <a:schemeClr val="bg1"/>
                </a:solidFill>
              </a:rPr>
              <a:t>This will send users to the RCN Loan Application Webpage to apply for financing for their rehab project.</a:t>
            </a:r>
          </a:p>
          <a:p>
            <a:pPr marL="0" indent="0">
              <a:buNone/>
            </a:pPr>
            <a:endParaRPr lang="en-US" sz="2000" dirty="0">
              <a:solidFill>
                <a:schemeClr val="bg1"/>
              </a:solidFill>
            </a:endParaRPr>
          </a:p>
        </p:txBody>
      </p:sp>
      <p:sp>
        <p:nvSpPr>
          <p:cNvPr id="11" name="Content Placeholder 10">
            <a:extLst>
              <a:ext uri="{FF2B5EF4-FFF2-40B4-BE49-F238E27FC236}">
                <a16:creationId xmlns:a16="http://schemas.microsoft.com/office/drawing/2014/main" id="{C7ACDCDF-0EA0-F146-A490-6F3C3E8B895D}"/>
              </a:ext>
            </a:extLst>
          </p:cNvPr>
          <p:cNvSpPr>
            <a:spLocks noGrp="1"/>
          </p:cNvSpPr>
          <p:nvPr>
            <p:ph sz="half" idx="2"/>
          </p:nvPr>
        </p:nvSpPr>
        <p:spPr/>
        <p:txBody>
          <a:bodyPr/>
          <a:lstStyle/>
          <a:p>
            <a:endParaRPr lang="en-US"/>
          </a:p>
        </p:txBody>
      </p:sp>
      <p:grpSp>
        <p:nvGrpSpPr>
          <p:cNvPr id="7" name="Group 6">
            <a:extLst>
              <a:ext uri="{FF2B5EF4-FFF2-40B4-BE49-F238E27FC236}">
                <a16:creationId xmlns:a16="http://schemas.microsoft.com/office/drawing/2014/main" id="{F5A422D0-5431-C64E-B994-A3E66AE4B72F}"/>
              </a:ext>
            </a:extLst>
          </p:cNvPr>
          <p:cNvGrpSpPr/>
          <p:nvPr/>
        </p:nvGrpSpPr>
        <p:grpSpPr>
          <a:xfrm>
            <a:off x="4665060" y="685801"/>
            <a:ext cx="7514238" cy="5511799"/>
            <a:chOff x="4123433" y="2052656"/>
            <a:chExt cx="6267474" cy="4155165"/>
          </a:xfrm>
        </p:grpSpPr>
        <p:pic>
          <p:nvPicPr>
            <p:cNvPr id="8" name="Content Placeholder 4">
              <a:extLst>
                <a:ext uri="{FF2B5EF4-FFF2-40B4-BE49-F238E27FC236}">
                  <a16:creationId xmlns:a16="http://schemas.microsoft.com/office/drawing/2014/main" id="{08067000-FD1B-CD48-AAD5-D4FB5B17BA30}"/>
                </a:ext>
              </a:extLst>
            </p:cNvPr>
            <p:cNvPicPr>
              <a:picLocks noChangeAspect="1"/>
            </p:cNvPicPr>
            <p:nvPr/>
          </p:nvPicPr>
          <p:blipFill rotWithShape="1">
            <a:blip r:embed="rId3"/>
            <a:srcRect l="1" r="46049" b="4268"/>
            <a:stretch/>
          </p:blipFill>
          <p:spPr>
            <a:xfrm>
              <a:off x="4123433" y="2052656"/>
              <a:ext cx="4296668" cy="4155165"/>
            </a:xfrm>
            <a:prstGeom prst="rect">
              <a:avLst/>
            </a:prstGeom>
          </p:spPr>
        </p:pic>
        <p:pic>
          <p:nvPicPr>
            <p:cNvPr id="9" name="Content Placeholder 4">
              <a:extLst>
                <a:ext uri="{FF2B5EF4-FFF2-40B4-BE49-F238E27FC236}">
                  <a16:creationId xmlns:a16="http://schemas.microsoft.com/office/drawing/2014/main" id="{528E6E7F-A2F6-4C4A-BF10-AC3CBCD02DB9}"/>
                </a:ext>
              </a:extLst>
            </p:cNvPr>
            <p:cNvPicPr>
              <a:picLocks noChangeAspect="1"/>
            </p:cNvPicPr>
            <p:nvPr/>
          </p:nvPicPr>
          <p:blipFill rotWithShape="1">
            <a:blip r:embed="rId3"/>
            <a:srcRect l="73565" r="1024" b="4268"/>
            <a:stretch/>
          </p:blipFill>
          <p:spPr>
            <a:xfrm>
              <a:off x="8367136" y="2052656"/>
              <a:ext cx="2023771" cy="4155165"/>
            </a:xfrm>
            <a:prstGeom prst="rect">
              <a:avLst/>
            </a:prstGeom>
          </p:spPr>
        </p:pic>
      </p:grpSp>
      <p:sp>
        <p:nvSpPr>
          <p:cNvPr id="13" name="Rounded Rectangle 12">
            <a:extLst>
              <a:ext uri="{FF2B5EF4-FFF2-40B4-BE49-F238E27FC236}">
                <a16:creationId xmlns:a16="http://schemas.microsoft.com/office/drawing/2014/main" id="{0D03AB04-5629-264D-B66E-44E2FFD805CC}"/>
              </a:ext>
            </a:extLst>
          </p:cNvPr>
          <p:cNvSpPr/>
          <p:nvPr/>
        </p:nvSpPr>
        <p:spPr>
          <a:xfrm>
            <a:off x="10134600" y="1701800"/>
            <a:ext cx="2044698" cy="15240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7E62921E-B5C9-D34A-9793-F013621A59E1}"/>
              </a:ext>
            </a:extLst>
          </p:cNvPr>
          <p:cNvPicPr>
            <a:picLocks noChangeAspect="1"/>
          </p:cNvPicPr>
          <p:nvPr/>
        </p:nvPicPr>
        <p:blipFill>
          <a:blip r:embed="rId4"/>
          <a:stretch>
            <a:fillRect/>
          </a:stretch>
        </p:blipFill>
        <p:spPr>
          <a:xfrm>
            <a:off x="7890661" y="3417768"/>
            <a:ext cx="3873100" cy="3205324"/>
          </a:xfrm>
          <a:prstGeom prst="rect">
            <a:avLst/>
          </a:prstGeom>
          <a:ln>
            <a:noFill/>
          </a:ln>
          <a:effectLst>
            <a:outerShdw blurRad="292100" dist="139700" dir="2700000" algn="tl" rotWithShape="0">
              <a:srgbClr val="333333">
                <a:alpha val="65000"/>
              </a:srgbClr>
            </a:outerShdw>
          </a:effectLst>
        </p:spPr>
      </p:pic>
      <p:sp>
        <p:nvSpPr>
          <p:cNvPr id="12" name="Bent Arrow 11">
            <a:extLst>
              <a:ext uri="{FF2B5EF4-FFF2-40B4-BE49-F238E27FC236}">
                <a16:creationId xmlns:a16="http://schemas.microsoft.com/office/drawing/2014/main" id="{3FB56937-835A-5F49-A552-2F0C5F85A76E}"/>
              </a:ext>
            </a:extLst>
          </p:cNvPr>
          <p:cNvSpPr/>
          <p:nvPr/>
        </p:nvSpPr>
        <p:spPr>
          <a:xfrm rot="16200000" flipH="1">
            <a:off x="9054013" y="2334852"/>
            <a:ext cx="1194796" cy="971036"/>
          </a:xfrm>
          <a:prstGeom prst="bentArrow">
            <a:avLst>
              <a:gd name="adj1" fmla="val 25000"/>
              <a:gd name="adj2" fmla="val 23034"/>
              <a:gd name="adj3" fmla="val 25000"/>
              <a:gd name="adj4" fmla="val 437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6843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C2649F2-E54F-8C41-B7BE-961BCC6EF20B}"/>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Repair Cost Modifiers</a:t>
            </a:r>
          </a:p>
        </p:txBody>
      </p:sp>
      <p:sp>
        <p:nvSpPr>
          <p:cNvPr id="6" name="Text Placeholder 5">
            <a:extLst>
              <a:ext uri="{FF2B5EF4-FFF2-40B4-BE49-F238E27FC236}">
                <a16:creationId xmlns:a16="http://schemas.microsoft.com/office/drawing/2014/main" id="{5FE2C38D-1BA0-0D42-A44B-82817469FC11}"/>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3" name="Oval 1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76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EBD33-4A0B-FB44-8F9F-34C188369B7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Cost Modifiers</a:t>
            </a:r>
          </a:p>
        </p:txBody>
      </p:sp>
      <p:sp>
        <p:nvSpPr>
          <p:cNvPr id="3" name="Content Placeholder 2">
            <a:extLst>
              <a:ext uri="{FF2B5EF4-FFF2-40B4-BE49-F238E27FC236}">
                <a16:creationId xmlns:a16="http://schemas.microsoft.com/office/drawing/2014/main" id="{8E50C250-C032-ED4A-8E2F-5CA876B63A39}"/>
              </a:ext>
            </a:extLst>
          </p:cNvPr>
          <p:cNvSpPr>
            <a:spLocks noGrp="1"/>
          </p:cNvSpPr>
          <p:nvPr>
            <p:ph sz="half" idx="1"/>
          </p:nvPr>
        </p:nvSpPr>
        <p:spPr>
          <a:xfrm>
            <a:off x="643468" y="2638044"/>
            <a:ext cx="3547532" cy="3415622"/>
          </a:xfrm>
        </p:spPr>
        <p:txBody>
          <a:bodyPr vert="horz" lIns="91440" tIns="45720" rIns="91440" bIns="45720" rtlCol="0">
            <a:normAutofit/>
          </a:bodyPr>
          <a:lstStyle/>
          <a:p>
            <a:pPr marL="0" indent="0">
              <a:buNone/>
            </a:pPr>
            <a:r>
              <a:rPr lang="en-US" sz="2400" dirty="0">
                <a:solidFill>
                  <a:schemeClr val="bg1"/>
                </a:solidFill>
              </a:rPr>
              <a:t>Scope Intensity Selections</a:t>
            </a:r>
          </a:p>
          <a:p>
            <a:pPr marL="0" indent="0">
              <a:buNone/>
            </a:pPr>
            <a:r>
              <a:rPr lang="en-US" sz="2400" dirty="0">
                <a:solidFill>
                  <a:schemeClr val="bg1"/>
                </a:solidFill>
              </a:rPr>
              <a:t>Override Fields</a:t>
            </a:r>
          </a:p>
          <a:p>
            <a:pPr marL="0" indent="0">
              <a:buNone/>
            </a:pPr>
            <a:r>
              <a:rPr lang="en-US" sz="2400" dirty="0">
                <a:solidFill>
                  <a:schemeClr val="bg1"/>
                </a:solidFill>
              </a:rPr>
              <a:t>DIY (Do It Yourself) Button</a:t>
            </a:r>
          </a:p>
        </p:txBody>
      </p:sp>
      <p:sp>
        <p:nvSpPr>
          <p:cNvPr id="10" name="Content Placeholder 9">
            <a:extLst>
              <a:ext uri="{FF2B5EF4-FFF2-40B4-BE49-F238E27FC236}">
                <a16:creationId xmlns:a16="http://schemas.microsoft.com/office/drawing/2014/main" id="{08CC3069-6DB9-EF41-97DB-0F12677E38BE}"/>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45D511E3-4D3C-B84E-90DA-1A60C22B8099}"/>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7" name="Rounded Rectangle 6">
            <a:extLst>
              <a:ext uri="{FF2B5EF4-FFF2-40B4-BE49-F238E27FC236}">
                <a16:creationId xmlns:a16="http://schemas.microsoft.com/office/drawing/2014/main" id="{E28C41AE-63F8-334D-979E-BBAECCB3880C}"/>
              </a:ext>
            </a:extLst>
          </p:cNvPr>
          <p:cNvSpPr/>
          <p:nvPr/>
        </p:nvSpPr>
        <p:spPr>
          <a:xfrm>
            <a:off x="5075853" y="4226767"/>
            <a:ext cx="4767943" cy="2108933"/>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0100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EBD33-4A0B-FB44-8F9F-34C188369B7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Cost Modifiers</a:t>
            </a:r>
          </a:p>
        </p:txBody>
      </p:sp>
      <p:sp>
        <p:nvSpPr>
          <p:cNvPr id="3" name="Content Placeholder 2">
            <a:extLst>
              <a:ext uri="{FF2B5EF4-FFF2-40B4-BE49-F238E27FC236}">
                <a16:creationId xmlns:a16="http://schemas.microsoft.com/office/drawing/2014/main" id="{8E50C250-C032-ED4A-8E2F-5CA876B63A39}"/>
              </a:ext>
            </a:extLst>
          </p:cNvPr>
          <p:cNvSpPr>
            <a:spLocks noGrp="1"/>
          </p:cNvSpPr>
          <p:nvPr>
            <p:ph sz="half" idx="1"/>
          </p:nvPr>
        </p:nvSpPr>
        <p:spPr>
          <a:xfrm>
            <a:off x="643468" y="2638044"/>
            <a:ext cx="3547532" cy="3415622"/>
          </a:xfrm>
        </p:spPr>
        <p:txBody>
          <a:bodyPr vert="horz" lIns="91440" tIns="45720" rIns="91440" bIns="45720" rtlCol="0">
            <a:normAutofit/>
          </a:bodyPr>
          <a:lstStyle/>
          <a:p>
            <a:pPr marL="0" indent="0">
              <a:buNone/>
            </a:pPr>
            <a:r>
              <a:rPr lang="en-US" sz="2400" b="1" dirty="0">
                <a:solidFill>
                  <a:schemeClr val="bg1"/>
                </a:solidFill>
              </a:rPr>
              <a:t>Scope Intensity Selections</a:t>
            </a:r>
          </a:p>
          <a:p>
            <a:pPr marL="0" indent="0">
              <a:buNone/>
            </a:pPr>
            <a:r>
              <a:rPr lang="en-US" sz="2400" dirty="0">
                <a:solidFill>
                  <a:schemeClr val="bg1"/>
                </a:solidFill>
              </a:rPr>
              <a:t>These are paired as </a:t>
            </a:r>
            <a:r>
              <a:rPr lang="en-US" sz="2400" i="1" dirty="0">
                <a:solidFill>
                  <a:schemeClr val="bg1"/>
                </a:solidFill>
              </a:rPr>
              <a:t>Moderate-Extensive</a:t>
            </a:r>
            <a:r>
              <a:rPr lang="en-US" sz="2400" dirty="0">
                <a:solidFill>
                  <a:schemeClr val="bg1"/>
                </a:solidFill>
              </a:rPr>
              <a:t>, </a:t>
            </a:r>
            <a:r>
              <a:rPr lang="en-US" sz="2400" i="1" dirty="0">
                <a:solidFill>
                  <a:schemeClr val="bg1"/>
                </a:solidFill>
              </a:rPr>
              <a:t>Partial-Complete</a:t>
            </a:r>
            <a:r>
              <a:rPr lang="en-US" sz="2400" dirty="0">
                <a:solidFill>
                  <a:schemeClr val="bg1"/>
                </a:solidFill>
              </a:rPr>
              <a:t> and </a:t>
            </a:r>
            <a:r>
              <a:rPr lang="en-US" sz="2400" i="1" dirty="0">
                <a:solidFill>
                  <a:schemeClr val="bg1"/>
                </a:solidFill>
              </a:rPr>
              <a:t>Repair-Replace</a:t>
            </a:r>
            <a:r>
              <a:rPr lang="en-US" sz="2400" dirty="0">
                <a:solidFill>
                  <a:schemeClr val="bg1"/>
                </a:solidFill>
              </a:rPr>
              <a:t>. Select the scope of work that best describes what’s going to be done during the future rehab project.</a:t>
            </a:r>
          </a:p>
          <a:p>
            <a:endParaRPr lang="en-US" sz="2400" dirty="0">
              <a:solidFill>
                <a:schemeClr val="bg1"/>
              </a:solidFill>
            </a:endParaRPr>
          </a:p>
        </p:txBody>
      </p:sp>
      <p:sp>
        <p:nvSpPr>
          <p:cNvPr id="10" name="Content Placeholder 9">
            <a:extLst>
              <a:ext uri="{FF2B5EF4-FFF2-40B4-BE49-F238E27FC236}">
                <a16:creationId xmlns:a16="http://schemas.microsoft.com/office/drawing/2014/main" id="{08CC3069-6DB9-EF41-97DB-0F12677E38BE}"/>
              </a:ext>
            </a:extLst>
          </p:cNvPr>
          <p:cNvSpPr>
            <a:spLocks noGrp="1"/>
          </p:cNvSpPr>
          <p:nvPr>
            <p:ph sz="half" idx="2"/>
          </p:nvPr>
        </p:nvSpPr>
        <p:spPr/>
        <p:txBody>
          <a:bodyPr>
            <a:normAutofit/>
          </a:bodyPr>
          <a:lstStyle/>
          <a:p>
            <a:endParaRPr lang="en-US"/>
          </a:p>
        </p:txBody>
      </p:sp>
      <p:pic>
        <p:nvPicPr>
          <p:cNvPr id="12" name="Content Placeholder 7">
            <a:extLst>
              <a:ext uri="{FF2B5EF4-FFF2-40B4-BE49-F238E27FC236}">
                <a16:creationId xmlns:a16="http://schemas.microsoft.com/office/drawing/2014/main" id="{45D511E3-4D3C-B84E-90DA-1A60C22B8099}"/>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7" name="Rounded Rectangle 6">
            <a:extLst>
              <a:ext uri="{FF2B5EF4-FFF2-40B4-BE49-F238E27FC236}">
                <a16:creationId xmlns:a16="http://schemas.microsoft.com/office/drawing/2014/main" id="{BC4CA82A-303F-754B-9CB1-E2FE1E32C65C}"/>
              </a:ext>
            </a:extLst>
          </p:cNvPr>
          <p:cNvSpPr/>
          <p:nvPr/>
        </p:nvSpPr>
        <p:spPr>
          <a:xfrm>
            <a:off x="5105400" y="4547394"/>
            <a:ext cx="1346200" cy="1788306"/>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218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EBD33-4A0B-FB44-8F9F-34C188369B7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Cost Modifiers</a:t>
            </a:r>
          </a:p>
        </p:txBody>
      </p:sp>
      <p:sp>
        <p:nvSpPr>
          <p:cNvPr id="3" name="Content Placeholder 2">
            <a:extLst>
              <a:ext uri="{FF2B5EF4-FFF2-40B4-BE49-F238E27FC236}">
                <a16:creationId xmlns:a16="http://schemas.microsoft.com/office/drawing/2014/main" id="{8E50C250-C032-ED4A-8E2F-5CA876B63A39}"/>
              </a:ext>
            </a:extLst>
          </p:cNvPr>
          <p:cNvSpPr>
            <a:spLocks noGrp="1"/>
          </p:cNvSpPr>
          <p:nvPr>
            <p:ph sz="half" idx="1"/>
          </p:nvPr>
        </p:nvSpPr>
        <p:spPr>
          <a:xfrm>
            <a:off x="643468" y="2638044"/>
            <a:ext cx="3547532" cy="3415622"/>
          </a:xfrm>
        </p:spPr>
        <p:txBody>
          <a:bodyPr vert="horz" lIns="91440" tIns="45720" rIns="91440" bIns="45720" rtlCol="0">
            <a:normAutofit/>
          </a:bodyPr>
          <a:lstStyle/>
          <a:p>
            <a:pPr marL="0" indent="0">
              <a:buNone/>
            </a:pPr>
            <a:r>
              <a:rPr lang="en-US" sz="2400" b="1" dirty="0">
                <a:solidFill>
                  <a:schemeClr val="bg1"/>
                </a:solidFill>
              </a:rPr>
              <a:t>Override Fields</a:t>
            </a:r>
          </a:p>
          <a:p>
            <a:pPr marL="0" indent="0">
              <a:buNone/>
            </a:pPr>
            <a:r>
              <a:rPr lang="en-US" sz="2400" dirty="0">
                <a:solidFill>
                  <a:schemeClr val="bg1"/>
                </a:solidFill>
              </a:rPr>
              <a:t>Any calculated value can be overridden with a custom value, however, the scope selection must be made in order for the user to enter a value.</a:t>
            </a:r>
          </a:p>
          <a:p>
            <a:endParaRPr lang="en-US" sz="2400" dirty="0">
              <a:solidFill>
                <a:schemeClr val="bg1"/>
              </a:solidFill>
            </a:endParaRPr>
          </a:p>
        </p:txBody>
      </p:sp>
      <p:sp>
        <p:nvSpPr>
          <p:cNvPr id="10" name="Content Placeholder 9">
            <a:extLst>
              <a:ext uri="{FF2B5EF4-FFF2-40B4-BE49-F238E27FC236}">
                <a16:creationId xmlns:a16="http://schemas.microsoft.com/office/drawing/2014/main" id="{08CC3069-6DB9-EF41-97DB-0F12677E38BE}"/>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45D511E3-4D3C-B84E-90DA-1A60C22B8099}"/>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7" name="Rounded Rectangle 6">
            <a:extLst>
              <a:ext uri="{FF2B5EF4-FFF2-40B4-BE49-F238E27FC236}">
                <a16:creationId xmlns:a16="http://schemas.microsoft.com/office/drawing/2014/main" id="{7F123652-8318-4F40-953B-5A2B780778B6}"/>
              </a:ext>
            </a:extLst>
          </p:cNvPr>
          <p:cNvSpPr/>
          <p:nvPr/>
        </p:nvSpPr>
        <p:spPr>
          <a:xfrm>
            <a:off x="9042400" y="4152900"/>
            <a:ext cx="1828800" cy="21828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767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EBD33-4A0B-FB44-8F9F-34C188369B7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Repair Cost Modifiers</a:t>
            </a:r>
          </a:p>
        </p:txBody>
      </p:sp>
      <p:sp>
        <p:nvSpPr>
          <p:cNvPr id="3" name="Content Placeholder 2">
            <a:extLst>
              <a:ext uri="{FF2B5EF4-FFF2-40B4-BE49-F238E27FC236}">
                <a16:creationId xmlns:a16="http://schemas.microsoft.com/office/drawing/2014/main" id="{8E50C250-C032-ED4A-8E2F-5CA876B63A39}"/>
              </a:ext>
            </a:extLst>
          </p:cNvPr>
          <p:cNvSpPr>
            <a:spLocks noGrp="1"/>
          </p:cNvSpPr>
          <p:nvPr>
            <p:ph sz="half" idx="1"/>
          </p:nvPr>
        </p:nvSpPr>
        <p:spPr>
          <a:xfrm>
            <a:off x="643468" y="2638044"/>
            <a:ext cx="3547532" cy="3415622"/>
          </a:xfrm>
        </p:spPr>
        <p:txBody>
          <a:bodyPr vert="horz" lIns="91440" tIns="45720" rIns="91440" bIns="45720" rtlCol="0">
            <a:normAutofit/>
          </a:bodyPr>
          <a:lstStyle/>
          <a:p>
            <a:pPr marL="0" indent="0">
              <a:buNone/>
            </a:pPr>
            <a:r>
              <a:rPr lang="en-US" sz="2400" b="1" dirty="0">
                <a:solidFill>
                  <a:schemeClr val="bg1"/>
                </a:solidFill>
              </a:rPr>
              <a:t>DIY Selections</a:t>
            </a:r>
          </a:p>
          <a:p>
            <a:pPr marL="0" indent="0">
              <a:buNone/>
            </a:pPr>
            <a:r>
              <a:rPr lang="en-US" sz="2400" dirty="0">
                <a:solidFill>
                  <a:schemeClr val="bg1"/>
                </a:solidFill>
              </a:rPr>
              <a:t>Checking the DIY box will remove the labor allowance from the repair budget for that line item. This is helpful for borrowers that are going to self-perform some parts of the rehab.</a:t>
            </a:r>
          </a:p>
          <a:p>
            <a:endParaRPr lang="en-US" sz="2400" dirty="0">
              <a:solidFill>
                <a:schemeClr val="bg1"/>
              </a:solidFill>
            </a:endParaRPr>
          </a:p>
        </p:txBody>
      </p:sp>
      <p:sp>
        <p:nvSpPr>
          <p:cNvPr id="10" name="Content Placeholder 9">
            <a:extLst>
              <a:ext uri="{FF2B5EF4-FFF2-40B4-BE49-F238E27FC236}">
                <a16:creationId xmlns:a16="http://schemas.microsoft.com/office/drawing/2014/main" id="{08CC3069-6DB9-EF41-97DB-0F12677E38BE}"/>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45D511E3-4D3C-B84E-90DA-1A60C22B8099}"/>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7" name="Rounded Rectangle 6">
            <a:extLst>
              <a:ext uri="{FF2B5EF4-FFF2-40B4-BE49-F238E27FC236}">
                <a16:creationId xmlns:a16="http://schemas.microsoft.com/office/drawing/2014/main" id="{D571413E-9FC3-8F4C-BD41-E5BBA15BA717}"/>
              </a:ext>
            </a:extLst>
          </p:cNvPr>
          <p:cNvSpPr/>
          <p:nvPr/>
        </p:nvSpPr>
        <p:spPr>
          <a:xfrm>
            <a:off x="6382680" y="4203700"/>
            <a:ext cx="373720" cy="21320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9646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17D747-6A15-E64B-9EB8-575147E73AAC}"/>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Using Scope Selection Buttons</a:t>
            </a:r>
          </a:p>
        </p:txBody>
      </p:sp>
      <p:sp>
        <p:nvSpPr>
          <p:cNvPr id="3" name="Text Placeholder 2">
            <a:extLst>
              <a:ext uri="{FF2B5EF4-FFF2-40B4-BE49-F238E27FC236}">
                <a16:creationId xmlns:a16="http://schemas.microsoft.com/office/drawing/2014/main" id="{7C307F29-0F0B-8641-BFDE-7F2911A20A2A}"/>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74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132AE-C7E4-044E-982F-F65699C69D8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Using Scope Selection Buttons</a:t>
            </a:r>
          </a:p>
        </p:txBody>
      </p:sp>
      <p:sp>
        <p:nvSpPr>
          <p:cNvPr id="4" name="Text Placeholder 3">
            <a:extLst>
              <a:ext uri="{FF2B5EF4-FFF2-40B4-BE49-F238E27FC236}">
                <a16:creationId xmlns:a16="http://schemas.microsoft.com/office/drawing/2014/main" id="{98B292B2-CF64-9140-8B35-CE41DEE7273B}"/>
              </a:ext>
            </a:extLst>
          </p:cNvPr>
          <p:cNvSpPr>
            <a:spLocks noGrp="1"/>
          </p:cNvSpPr>
          <p:nvPr>
            <p:ph type="body" sz="half" idx="2"/>
          </p:nvPr>
        </p:nvSpPr>
        <p:spPr>
          <a:xfrm>
            <a:off x="643468" y="2638044"/>
            <a:ext cx="3363974" cy="3415622"/>
          </a:xfrm>
        </p:spPr>
        <p:txBody>
          <a:bodyPr vert="horz" lIns="91440" tIns="45720" rIns="91440" bIns="45720" rtlCol="0">
            <a:normAutofit/>
          </a:bodyPr>
          <a:lstStyle/>
          <a:p>
            <a:r>
              <a:rPr lang="en-US" sz="2400" dirty="0">
                <a:solidFill>
                  <a:schemeClr val="bg1"/>
                </a:solidFill>
              </a:rPr>
              <a:t>Flooring Selections</a:t>
            </a:r>
          </a:p>
          <a:p>
            <a:r>
              <a:rPr lang="en-US" sz="2400" dirty="0">
                <a:solidFill>
                  <a:schemeClr val="bg1"/>
                </a:solidFill>
              </a:rPr>
              <a:t>Adding Custom Scenarios</a:t>
            </a:r>
          </a:p>
          <a:p>
            <a:r>
              <a:rPr lang="en-US" sz="2400" dirty="0">
                <a:solidFill>
                  <a:schemeClr val="bg1"/>
                </a:solidFill>
              </a:rPr>
              <a:t>Manual Categories </a:t>
            </a:r>
          </a:p>
          <a:p>
            <a:r>
              <a:rPr lang="en-US" sz="2400" dirty="0">
                <a:solidFill>
                  <a:schemeClr val="bg1"/>
                </a:solidFill>
              </a:rPr>
              <a:t>Indirect Costs</a:t>
            </a:r>
          </a:p>
        </p:txBody>
      </p:sp>
      <p:sp>
        <p:nvSpPr>
          <p:cNvPr id="7" name="Content Placeholder 6">
            <a:extLst>
              <a:ext uri="{FF2B5EF4-FFF2-40B4-BE49-F238E27FC236}">
                <a16:creationId xmlns:a16="http://schemas.microsoft.com/office/drawing/2014/main" id="{7ED7DB10-DB3B-F141-8357-9FDABEE37A5B}"/>
              </a:ext>
            </a:extLst>
          </p:cNvPr>
          <p:cNvSpPr>
            <a:spLocks noGrp="1"/>
          </p:cNvSpPr>
          <p:nvPr>
            <p:ph idx="1"/>
          </p:nvPr>
        </p:nvSpPr>
        <p:spPr/>
        <p:txBody>
          <a:bodyPr/>
          <a:lstStyle/>
          <a:p>
            <a:endParaRPr lang="en-US"/>
          </a:p>
        </p:txBody>
      </p:sp>
      <p:pic>
        <p:nvPicPr>
          <p:cNvPr id="9" name="Content Placeholder 7">
            <a:extLst>
              <a:ext uri="{FF2B5EF4-FFF2-40B4-BE49-F238E27FC236}">
                <a16:creationId xmlns:a16="http://schemas.microsoft.com/office/drawing/2014/main" id="{DC37ECA7-93C5-6744-A377-37E7ED0E64EA}"/>
              </a:ext>
            </a:extLst>
          </p:cNvPr>
          <p:cNvPicPr>
            <a:picLocks noChangeAspect="1"/>
          </p:cNvPicPr>
          <p:nvPr/>
        </p:nvPicPr>
        <p:blipFill>
          <a:blip r:embed="rId3"/>
          <a:stretch>
            <a:fillRect/>
          </a:stretch>
        </p:blipFill>
        <p:spPr>
          <a:xfrm>
            <a:off x="4954862" y="643467"/>
            <a:ext cx="6767237" cy="5692233"/>
          </a:xfrm>
          <a:prstGeom prst="rect">
            <a:avLst/>
          </a:prstGeom>
        </p:spPr>
      </p:pic>
    </p:spTree>
    <p:extLst>
      <p:ext uri="{BB962C8B-B14F-4D97-AF65-F5344CB8AC3E}">
        <p14:creationId xmlns:p14="http://schemas.microsoft.com/office/powerpoint/2010/main" val="303985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CC75B8-B17A-A24E-B4D9-FAB2C342BECB}"/>
              </a:ext>
            </a:extLst>
          </p:cNvPr>
          <p:cNvGraphicFramePr>
            <a:graphicFrameLocks noGrp="1"/>
          </p:cNvGraphicFramePr>
          <p:nvPr>
            <p:extLst>
              <p:ext uri="{D42A27DB-BD31-4B8C-83A1-F6EECF244321}">
                <p14:modId xmlns:p14="http://schemas.microsoft.com/office/powerpoint/2010/main" val="742767037"/>
              </p:ext>
            </p:extLst>
          </p:nvPr>
        </p:nvGraphicFramePr>
        <p:xfrm>
          <a:off x="708660" y="262891"/>
          <a:ext cx="10984231" cy="6323572"/>
        </p:xfrm>
        <a:graphic>
          <a:graphicData uri="http://schemas.openxmlformats.org/drawingml/2006/table">
            <a:tbl>
              <a:tblPr/>
              <a:tblGrid>
                <a:gridCol w="1428750">
                  <a:extLst>
                    <a:ext uri="{9D8B030D-6E8A-4147-A177-3AD203B41FA5}">
                      <a16:colId xmlns:a16="http://schemas.microsoft.com/office/drawing/2014/main" val="3885660310"/>
                    </a:ext>
                  </a:extLst>
                </a:gridCol>
                <a:gridCol w="1776375">
                  <a:extLst>
                    <a:ext uri="{9D8B030D-6E8A-4147-A177-3AD203B41FA5}">
                      <a16:colId xmlns:a16="http://schemas.microsoft.com/office/drawing/2014/main" val="873348424"/>
                    </a:ext>
                  </a:extLst>
                </a:gridCol>
                <a:gridCol w="1936430">
                  <a:extLst>
                    <a:ext uri="{9D8B030D-6E8A-4147-A177-3AD203B41FA5}">
                      <a16:colId xmlns:a16="http://schemas.microsoft.com/office/drawing/2014/main" val="1723935172"/>
                    </a:ext>
                  </a:extLst>
                </a:gridCol>
                <a:gridCol w="5842676">
                  <a:extLst>
                    <a:ext uri="{9D8B030D-6E8A-4147-A177-3AD203B41FA5}">
                      <a16:colId xmlns:a16="http://schemas.microsoft.com/office/drawing/2014/main" val="228354529"/>
                    </a:ext>
                  </a:extLst>
                </a:gridCol>
              </a:tblGrid>
              <a:tr h="571687">
                <a:tc>
                  <a:txBody>
                    <a:bodyPr/>
                    <a:lstStyle/>
                    <a:p>
                      <a:r>
                        <a:rPr lang="en-US" sz="1400" b="1" dirty="0">
                          <a:effectLst/>
                          <a:latin typeface="Helvetica" pitchFamily="2" charset="0"/>
                        </a:rPr>
                        <a:t>RCA Admin#</a:t>
                      </a:r>
                      <a:endParaRPr lang="en-US" sz="14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400" b="1" dirty="0">
                          <a:effectLst/>
                          <a:latin typeface="Helvetica" pitchFamily="2" charset="0"/>
                        </a:rPr>
                        <a:t>Loan Officer</a:t>
                      </a:r>
                      <a:endParaRPr lang="en-US" sz="14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400" b="1">
                          <a:effectLst/>
                          <a:latin typeface="Helvetica" pitchFamily="2" charset="0"/>
                        </a:rPr>
                        <a:t>Processor</a:t>
                      </a:r>
                      <a:endParaRPr lang="en-US" sz="140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400" b="1" dirty="0">
                          <a:effectLst/>
                          <a:latin typeface="Helvetica" pitchFamily="2" charset="0"/>
                        </a:rPr>
                        <a:t>Registration Link for Customers &amp; for Internal Admin Account Setup</a:t>
                      </a:r>
                      <a:endParaRPr lang="en-US" sz="14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3155208390"/>
                  </a:ext>
                </a:extLst>
              </a:tr>
              <a:tr h="464353">
                <a:tc>
                  <a:txBody>
                    <a:bodyPr/>
                    <a:lstStyle/>
                    <a:p>
                      <a:r>
                        <a:rPr lang="en-US" sz="1200">
                          <a:effectLst/>
                          <a:latin typeface="Helvetica" pitchFamily="2" charset="0"/>
                        </a:rPr>
                        <a:t>RCN1</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effectLst/>
                          <a:latin typeface="Helvetica" pitchFamily="2" charset="0"/>
                        </a:rPr>
                        <a:t>Matt </a:t>
                      </a:r>
                      <a:r>
                        <a:rPr lang="en-US" sz="1200" dirty="0" err="1">
                          <a:effectLst/>
                          <a:latin typeface="Helvetica" pitchFamily="2" charset="0"/>
                        </a:rPr>
                        <a:t>Ferrigno</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Joe Bordonaro</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2"/>
                        </a:rPr>
                        <a:t>https://househackerpro.com/v1/link/8c7de32b-2828-4232-b27d-b560f5b6c44b</a:t>
                      </a:r>
                      <a:endParaRPr lang="en-US" sz="1200" dirty="0">
                        <a:solidFill>
                          <a:srgbClr val="000000"/>
                        </a:solidFill>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3523270129"/>
                  </a:ext>
                </a:extLst>
              </a:tr>
              <a:tr h="571687">
                <a:tc>
                  <a:txBody>
                    <a:bodyPr/>
                    <a:lstStyle/>
                    <a:p>
                      <a:r>
                        <a:rPr lang="en-US" sz="1200">
                          <a:effectLst/>
                          <a:latin typeface="Helvetica" pitchFamily="2" charset="0"/>
                        </a:rPr>
                        <a:t>RCN2</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Kim Davis</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Joe Bordonaro</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3" tooltip="This external link opens in a new window"/>
                        </a:rPr>
                        <a:t>http://househackerpro.com/v1/link/c49fb9d2-2a4c-4fca-92d0-f8a84a16a251</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4007674188"/>
                  </a:ext>
                </a:extLst>
              </a:tr>
              <a:tr h="464353">
                <a:tc>
                  <a:txBody>
                    <a:bodyPr/>
                    <a:lstStyle/>
                    <a:p>
                      <a:r>
                        <a:rPr lang="en-US" sz="1200">
                          <a:effectLst/>
                          <a:latin typeface="Helvetica" pitchFamily="2" charset="0"/>
                        </a:rPr>
                        <a:t>RCN3</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Chris Dorin</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Sabrina Morrett</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4"/>
                        </a:rPr>
                        <a:t>http://househackerpro.com/v1/link/5513754c-3c23-465a-8c6f-005b135fe94b</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2034755069"/>
                  </a:ext>
                </a:extLst>
              </a:tr>
              <a:tr h="571687">
                <a:tc>
                  <a:txBody>
                    <a:bodyPr/>
                    <a:lstStyle/>
                    <a:p>
                      <a:r>
                        <a:rPr lang="en-US" sz="1200">
                          <a:effectLst/>
                          <a:latin typeface="Helvetica" pitchFamily="2" charset="0"/>
                        </a:rPr>
                        <a:t>RCN4</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George Ross</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Sabrina Morrett</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5"/>
                        </a:rPr>
                        <a:t>http://househackerpro.com/v1/link/b0f63dc9-782a-4e69-bd3d-0488be6c72b6</a:t>
                      </a:r>
                      <a:endParaRPr lang="en-US" sz="1200" dirty="0">
                        <a:solidFill>
                          <a:srgbClr val="000000"/>
                        </a:solidFill>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976245234"/>
                  </a:ext>
                </a:extLst>
              </a:tr>
              <a:tr h="464353">
                <a:tc>
                  <a:txBody>
                    <a:bodyPr/>
                    <a:lstStyle/>
                    <a:p>
                      <a:r>
                        <a:rPr lang="en-US" sz="1200">
                          <a:effectLst/>
                          <a:latin typeface="Helvetica" pitchFamily="2" charset="0"/>
                        </a:rPr>
                        <a:t>RCN5</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Alan Johnson</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Sabrina Morrett</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6"/>
                        </a:rPr>
                        <a:t>http://househackerpro.com/v1/link/b6a7bb16-d4e0-47a1-a086-160d8dff9069</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2472806130"/>
                  </a:ext>
                </a:extLst>
              </a:tr>
              <a:tr h="464353">
                <a:tc>
                  <a:txBody>
                    <a:bodyPr/>
                    <a:lstStyle/>
                    <a:p>
                      <a:r>
                        <a:rPr lang="en-US" sz="1200">
                          <a:effectLst/>
                          <a:latin typeface="Helvetica" pitchFamily="2" charset="0"/>
                        </a:rPr>
                        <a:t>RCN6</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Jeff Mallas</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Devin Lee</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7"/>
                        </a:rPr>
                        <a:t>http://househackerpro.com/v1/link/3a7c5505-2e0b-4cce-97f6-91f16e106959</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3521293702"/>
                  </a:ext>
                </a:extLst>
              </a:tr>
              <a:tr h="464353">
                <a:tc>
                  <a:txBody>
                    <a:bodyPr/>
                    <a:lstStyle/>
                    <a:p>
                      <a:r>
                        <a:rPr lang="en-US" sz="1200">
                          <a:effectLst/>
                          <a:latin typeface="Helvetica" pitchFamily="2" charset="0"/>
                        </a:rPr>
                        <a:t>RCN7</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Eileen Mazza</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Devin Lee</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8"/>
                        </a:rPr>
                        <a:t>http://househackerpro.com/v1/link/8b1c8167-540b-48cd-80a2-fc992509035a</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3641731205"/>
                  </a:ext>
                </a:extLst>
              </a:tr>
              <a:tr h="464353">
                <a:tc>
                  <a:txBody>
                    <a:bodyPr/>
                    <a:lstStyle/>
                    <a:p>
                      <a:r>
                        <a:rPr lang="en-US" sz="1200">
                          <a:effectLst/>
                          <a:latin typeface="Helvetica" pitchFamily="2" charset="0"/>
                        </a:rPr>
                        <a:t>RCN8</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Alex Crivelli</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Steve Gonzalez</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9"/>
                        </a:rPr>
                        <a:t>http://househackerpro.com/v1/link/6bbcb2af-72cb-49c7-b98a-83e2c239f934</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392521388"/>
                  </a:ext>
                </a:extLst>
              </a:tr>
              <a:tr h="571687">
                <a:tc>
                  <a:txBody>
                    <a:bodyPr/>
                    <a:lstStyle/>
                    <a:p>
                      <a:r>
                        <a:rPr lang="en-US" sz="1200">
                          <a:effectLst/>
                          <a:latin typeface="Helvetica" pitchFamily="2" charset="0"/>
                        </a:rPr>
                        <a:t>RCN9</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Tiffany Walker</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Steve Gonzalez</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solidFill>
                            <a:srgbClr val="000000"/>
                          </a:solidFill>
                          <a:effectLst/>
                          <a:latin typeface="Helvetica" pitchFamily="2" charset="0"/>
                          <a:hlinkClick r:id="rId10"/>
                        </a:rPr>
                        <a:t>http://househackerpro.com/v1/link/5e44537a-44ad-40db-9e1b-89b37b3a08d9</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473344664"/>
                  </a:ext>
                </a:extLst>
              </a:tr>
              <a:tr h="571687">
                <a:tc>
                  <a:txBody>
                    <a:bodyPr/>
                    <a:lstStyle/>
                    <a:p>
                      <a:r>
                        <a:rPr lang="en-US" sz="1200">
                          <a:effectLst/>
                          <a:latin typeface="Helvetica" pitchFamily="2" charset="0"/>
                        </a:rPr>
                        <a:t>RCN0</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Steve Ballard*</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N/A</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latin typeface="Helvetica" pitchFamily="2" charset="0"/>
                          <a:hlinkClick r:id="rId11" tooltip="This external link opens in a new window"/>
                        </a:rPr>
                        <a:t>http://househackerpro.com/v1/link/24b40709-79a0-4922-a96d-43d768aae80d</a:t>
                      </a:r>
                      <a:r>
                        <a:rPr lang="en-US" sz="1200" dirty="0">
                          <a:latin typeface="Helvetica" pitchFamily="2" charset="0"/>
                        </a:rPr>
                        <a:t> </a:t>
                      </a:r>
                      <a:endParaRPr lang="en-US" sz="12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763286967"/>
                  </a:ext>
                </a:extLst>
              </a:tr>
              <a:tr h="679019">
                <a:tc>
                  <a:txBody>
                    <a:bodyPr/>
                    <a:lstStyle/>
                    <a:p>
                      <a:r>
                        <a:rPr lang="en-US" sz="1200">
                          <a:effectLst/>
                          <a:latin typeface="Helvetica" pitchFamily="2" charset="0"/>
                        </a:rPr>
                        <a:t>Loan Processor</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dirty="0">
                          <a:effectLst/>
                          <a:latin typeface="Helvetica" pitchFamily="2" charset="0"/>
                        </a:rPr>
                        <a:t>Various</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a:effectLst/>
                          <a:latin typeface="Helvetica" pitchFamily="2" charset="0"/>
                        </a:rPr>
                        <a:t>Joe, Sabrina, Devin, Steve</a:t>
                      </a: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tc>
                  <a:txBody>
                    <a:bodyPr/>
                    <a:lstStyle/>
                    <a:p>
                      <a:r>
                        <a:rPr lang="en-US" sz="1200" u="sng" kern="1200" dirty="0">
                          <a:solidFill>
                            <a:schemeClr val="tx1"/>
                          </a:solidFill>
                          <a:effectLst/>
                          <a:latin typeface="Helvetica" pitchFamily="2" charset="0"/>
                          <a:ea typeface="+mn-ea"/>
                          <a:cs typeface="+mn-cs"/>
                          <a:hlinkClick r:id="rId12" tooltip="This external link opens in a new window"/>
                        </a:rPr>
                        <a:t>https://househackerpro.com/v1/link/84be367a-c33a-4251-9e0d-2e1b066d4f8a</a:t>
                      </a:r>
                      <a:endParaRPr lang="en-US" sz="1000" dirty="0">
                        <a:effectLst/>
                        <a:latin typeface="Helvetica" pitchFamily="2" charset="0"/>
                      </a:endParaRPr>
                    </a:p>
                  </a:txBody>
                  <a:tcPr marL="24865" marR="24865" marT="12432" marB="12432"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3160984198"/>
                  </a:ext>
                </a:extLst>
              </a:tr>
            </a:tbl>
          </a:graphicData>
        </a:graphic>
      </p:graphicFrame>
    </p:spTree>
    <p:extLst>
      <p:ext uri="{BB962C8B-B14F-4D97-AF65-F5344CB8AC3E}">
        <p14:creationId xmlns:p14="http://schemas.microsoft.com/office/powerpoint/2010/main" val="151927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132AE-C7E4-044E-982F-F65699C69D8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Using Scope Selection Buttons</a:t>
            </a:r>
          </a:p>
        </p:txBody>
      </p:sp>
      <p:sp>
        <p:nvSpPr>
          <p:cNvPr id="4" name="Text Placeholder 3">
            <a:extLst>
              <a:ext uri="{FF2B5EF4-FFF2-40B4-BE49-F238E27FC236}">
                <a16:creationId xmlns:a16="http://schemas.microsoft.com/office/drawing/2014/main" id="{98B292B2-CF64-9140-8B35-CE41DEE7273B}"/>
              </a:ext>
            </a:extLst>
          </p:cNvPr>
          <p:cNvSpPr>
            <a:spLocks noGrp="1"/>
          </p:cNvSpPr>
          <p:nvPr>
            <p:ph type="body" sz="half" idx="2"/>
          </p:nvPr>
        </p:nvSpPr>
        <p:spPr>
          <a:xfrm>
            <a:off x="643468" y="2638044"/>
            <a:ext cx="3363974" cy="3415622"/>
          </a:xfrm>
        </p:spPr>
        <p:txBody>
          <a:bodyPr vert="horz" lIns="91440" tIns="45720" rIns="91440" bIns="45720" rtlCol="0">
            <a:normAutofit/>
          </a:bodyPr>
          <a:lstStyle/>
          <a:p>
            <a:r>
              <a:rPr lang="en-US" sz="2400" b="1" dirty="0">
                <a:solidFill>
                  <a:schemeClr val="bg1"/>
                </a:solidFill>
              </a:rPr>
              <a:t>Flooring Selections</a:t>
            </a:r>
          </a:p>
          <a:p>
            <a:r>
              <a:rPr lang="en-US" sz="2400" dirty="0">
                <a:solidFill>
                  <a:schemeClr val="bg1"/>
                </a:solidFill>
              </a:rPr>
              <a:t>You can select from 3 flooring types; Carpet, Tile and Hardwood, using 20% increments by selecting this approximate coverage amount using the graphic user interface.</a:t>
            </a:r>
          </a:p>
        </p:txBody>
      </p:sp>
      <p:pic>
        <p:nvPicPr>
          <p:cNvPr id="3" name="Picture 2">
            <a:extLst>
              <a:ext uri="{FF2B5EF4-FFF2-40B4-BE49-F238E27FC236}">
                <a16:creationId xmlns:a16="http://schemas.microsoft.com/office/drawing/2014/main" id="{5BD0957E-468F-9D49-9A15-9CA3BCA3C4DE}"/>
              </a:ext>
            </a:extLst>
          </p:cNvPr>
          <p:cNvPicPr>
            <a:picLocks noChangeAspect="1"/>
          </p:cNvPicPr>
          <p:nvPr/>
        </p:nvPicPr>
        <p:blipFill>
          <a:blip r:embed="rId3"/>
          <a:stretch>
            <a:fillRect/>
          </a:stretch>
        </p:blipFill>
        <p:spPr>
          <a:xfrm>
            <a:off x="5050559" y="643467"/>
            <a:ext cx="6722341" cy="4670258"/>
          </a:xfrm>
          <a:prstGeom prst="rect">
            <a:avLst/>
          </a:prstGeom>
        </p:spPr>
      </p:pic>
      <p:sp>
        <p:nvSpPr>
          <p:cNvPr id="11" name="Rounded Rectangle 10">
            <a:extLst>
              <a:ext uri="{FF2B5EF4-FFF2-40B4-BE49-F238E27FC236}">
                <a16:creationId xmlns:a16="http://schemas.microsoft.com/office/drawing/2014/main" id="{E7939B57-10A0-7047-AD65-71799DC9B628}"/>
              </a:ext>
            </a:extLst>
          </p:cNvPr>
          <p:cNvSpPr/>
          <p:nvPr/>
        </p:nvSpPr>
        <p:spPr>
          <a:xfrm>
            <a:off x="8705461" y="2870200"/>
            <a:ext cx="2686439" cy="17399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U-Turn Arrow 4">
            <a:extLst>
              <a:ext uri="{FF2B5EF4-FFF2-40B4-BE49-F238E27FC236}">
                <a16:creationId xmlns:a16="http://schemas.microsoft.com/office/drawing/2014/main" id="{B7DAC556-5EA7-604A-B4DD-CFC0412EC7B6}"/>
              </a:ext>
            </a:extLst>
          </p:cNvPr>
          <p:cNvSpPr/>
          <p:nvPr/>
        </p:nvSpPr>
        <p:spPr>
          <a:xfrm>
            <a:off x="8355853" y="2323321"/>
            <a:ext cx="1329324" cy="701929"/>
          </a:xfrm>
          <a:prstGeom prst="utur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503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132AE-C7E4-044E-982F-F65699C69D8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Using Scope Selection Buttons</a:t>
            </a:r>
          </a:p>
        </p:txBody>
      </p:sp>
      <p:sp>
        <p:nvSpPr>
          <p:cNvPr id="4" name="Text Placeholder 3">
            <a:extLst>
              <a:ext uri="{FF2B5EF4-FFF2-40B4-BE49-F238E27FC236}">
                <a16:creationId xmlns:a16="http://schemas.microsoft.com/office/drawing/2014/main" id="{98B292B2-CF64-9140-8B35-CE41DEE7273B}"/>
              </a:ext>
            </a:extLst>
          </p:cNvPr>
          <p:cNvSpPr>
            <a:spLocks noGrp="1"/>
          </p:cNvSpPr>
          <p:nvPr>
            <p:ph type="body" sz="half" idx="2"/>
          </p:nvPr>
        </p:nvSpPr>
        <p:spPr>
          <a:xfrm>
            <a:off x="643468" y="2638044"/>
            <a:ext cx="3443340" cy="3415622"/>
          </a:xfrm>
        </p:spPr>
        <p:txBody>
          <a:bodyPr vert="horz" lIns="91440" tIns="45720" rIns="91440" bIns="45720" rtlCol="0">
            <a:normAutofit/>
          </a:bodyPr>
          <a:lstStyle/>
          <a:p>
            <a:r>
              <a:rPr lang="en-US" sz="2400" b="1" dirty="0">
                <a:solidFill>
                  <a:schemeClr val="bg1"/>
                </a:solidFill>
              </a:rPr>
              <a:t>Adding Custom Scenarios</a:t>
            </a:r>
          </a:p>
          <a:p>
            <a:r>
              <a:rPr lang="en-US" sz="2400" dirty="0">
                <a:solidFill>
                  <a:schemeClr val="bg1"/>
                </a:solidFill>
              </a:rPr>
              <a:t>If you need additional repair categories that are not in the standard list you can click the “Add Custom Item” button to add as many categories as you would like.</a:t>
            </a:r>
          </a:p>
        </p:txBody>
      </p:sp>
      <p:pic>
        <p:nvPicPr>
          <p:cNvPr id="3" name="Picture 2">
            <a:extLst>
              <a:ext uri="{FF2B5EF4-FFF2-40B4-BE49-F238E27FC236}">
                <a16:creationId xmlns:a16="http://schemas.microsoft.com/office/drawing/2014/main" id="{5322C4A2-AAB7-4445-A0E1-6BD922E703D4}"/>
              </a:ext>
            </a:extLst>
          </p:cNvPr>
          <p:cNvPicPr>
            <a:picLocks noChangeAspect="1"/>
          </p:cNvPicPr>
          <p:nvPr/>
        </p:nvPicPr>
        <p:blipFill>
          <a:blip r:embed="rId3"/>
          <a:stretch>
            <a:fillRect/>
          </a:stretch>
        </p:blipFill>
        <p:spPr>
          <a:xfrm>
            <a:off x="4954861" y="643467"/>
            <a:ext cx="6970439" cy="4908502"/>
          </a:xfrm>
          <a:prstGeom prst="rect">
            <a:avLst/>
          </a:prstGeom>
        </p:spPr>
      </p:pic>
      <p:sp>
        <p:nvSpPr>
          <p:cNvPr id="8" name="Rounded Rectangle 7">
            <a:extLst>
              <a:ext uri="{FF2B5EF4-FFF2-40B4-BE49-F238E27FC236}">
                <a16:creationId xmlns:a16="http://schemas.microsoft.com/office/drawing/2014/main" id="{820BCD52-E5E0-EB46-824E-667447D6A98E}"/>
              </a:ext>
            </a:extLst>
          </p:cNvPr>
          <p:cNvSpPr/>
          <p:nvPr/>
        </p:nvSpPr>
        <p:spPr>
          <a:xfrm>
            <a:off x="6755362" y="2780522"/>
            <a:ext cx="5119137" cy="330978"/>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E00CD5B-4A38-6D4F-A08F-5BC3C4DA200A}"/>
              </a:ext>
            </a:extLst>
          </p:cNvPr>
          <p:cNvSpPr/>
          <p:nvPr/>
        </p:nvSpPr>
        <p:spPr>
          <a:xfrm>
            <a:off x="6755362" y="3938034"/>
            <a:ext cx="1147667"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Up Arrow 4">
            <a:extLst>
              <a:ext uri="{FF2B5EF4-FFF2-40B4-BE49-F238E27FC236}">
                <a16:creationId xmlns:a16="http://schemas.microsoft.com/office/drawing/2014/main" id="{459C994C-5F25-A648-A501-6EA441BFDE36}"/>
              </a:ext>
            </a:extLst>
          </p:cNvPr>
          <p:cNvSpPr/>
          <p:nvPr/>
        </p:nvSpPr>
        <p:spPr>
          <a:xfrm>
            <a:off x="7150124" y="3111500"/>
            <a:ext cx="407675" cy="82653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825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132AE-C7E4-044E-982F-F65699C69D8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Using Scope Selection Buttons</a:t>
            </a:r>
          </a:p>
        </p:txBody>
      </p:sp>
      <p:sp>
        <p:nvSpPr>
          <p:cNvPr id="4" name="Text Placeholder 3">
            <a:extLst>
              <a:ext uri="{FF2B5EF4-FFF2-40B4-BE49-F238E27FC236}">
                <a16:creationId xmlns:a16="http://schemas.microsoft.com/office/drawing/2014/main" id="{98B292B2-CF64-9140-8B35-CE41DEE7273B}"/>
              </a:ext>
            </a:extLst>
          </p:cNvPr>
          <p:cNvSpPr>
            <a:spLocks noGrp="1"/>
          </p:cNvSpPr>
          <p:nvPr>
            <p:ph type="body" sz="half" idx="2"/>
          </p:nvPr>
        </p:nvSpPr>
        <p:spPr>
          <a:xfrm>
            <a:off x="643468" y="2638044"/>
            <a:ext cx="3572932" cy="3415622"/>
          </a:xfrm>
        </p:spPr>
        <p:txBody>
          <a:bodyPr vert="horz" lIns="91440" tIns="45720" rIns="91440" bIns="45720" rtlCol="0">
            <a:normAutofit/>
          </a:bodyPr>
          <a:lstStyle/>
          <a:p>
            <a:r>
              <a:rPr lang="en-US" sz="2400" b="1" dirty="0">
                <a:solidFill>
                  <a:schemeClr val="bg1"/>
                </a:solidFill>
              </a:rPr>
              <a:t>Manual Categories</a:t>
            </a:r>
          </a:p>
          <a:p>
            <a:r>
              <a:rPr lang="en-US" sz="2400" dirty="0">
                <a:solidFill>
                  <a:schemeClr val="bg1"/>
                </a:solidFill>
              </a:rPr>
              <a:t>There are 3 Repair Categories that require manual data entry to calculate accurately; New Addition, Porch/Patio and Fence. Enter the required quantity as called for.</a:t>
            </a:r>
          </a:p>
        </p:txBody>
      </p:sp>
      <p:pic>
        <p:nvPicPr>
          <p:cNvPr id="8" name="Picture 7">
            <a:extLst>
              <a:ext uri="{FF2B5EF4-FFF2-40B4-BE49-F238E27FC236}">
                <a16:creationId xmlns:a16="http://schemas.microsoft.com/office/drawing/2014/main" id="{DAECAD45-3D6A-F148-8075-B66E8411B7E6}"/>
              </a:ext>
            </a:extLst>
          </p:cNvPr>
          <p:cNvPicPr>
            <a:picLocks noChangeAspect="1"/>
          </p:cNvPicPr>
          <p:nvPr/>
        </p:nvPicPr>
        <p:blipFill>
          <a:blip r:embed="rId3"/>
          <a:stretch>
            <a:fillRect/>
          </a:stretch>
        </p:blipFill>
        <p:spPr>
          <a:xfrm>
            <a:off x="4954861" y="643467"/>
            <a:ext cx="6970439" cy="4908502"/>
          </a:xfrm>
          <a:prstGeom prst="rect">
            <a:avLst/>
          </a:prstGeom>
        </p:spPr>
      </p:pic>
      <p:sp>
        <p:nvSpPr>
          <p:cNvPr id="11" name="Rounded Rectangle 10">
            <a:extLst>
              <a:ext uri="{FF2B5EF4-FFF2-40B4-BE49-F238E27FC236}">
                <a16:creationId xmlns:a16="http://schemas.microsoft.com/office/drawing/2014/main" id="{8C86DAE7-EC21-0340-A457-797FA4569759}"/>
              </a:ext>
            </a:extLst>
          </p:cNvPr>
          <p:cNvSpPr/>
          <p:nvPr/>
        </p:nvSpPr>
        <p:spPr>
          <a:xfrm>
            <a:off x="6692900" y="1879600"/>
            <a:ext cx="5181600" cy="9652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Down Arrow 2">
            <a:extLst>
              <a:ext uri="{FF2B5EF4-FFF2-40B4-BE49-F238E27FC236}">
                <a16:creationId xmlns:a16="http://schemas.microsoft.com/office/drawing/2014/main" id="{6824B486-BEC1-1B4C-B6DA-C5D49D572022}"/>
              </a:ext>
            </a:extLst>
          </p:cNvPr>
          <p:cNvSpPr/>
          <p:nvPr/>
        </p:nvSpPr>
        <p:spPr>
          <a:xfrm rot="10800000">
            <a:off x="8276251" y="2721441"/>
            <a:ext cx="338365" cy="9784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55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132AE-C7E4-044E-982F-F65699C69D8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Using Scope Selection Buttons</a:t>
            </a:r>
          </a:p>
        </p:txBody>
      </p:sp>
      <p:sp>
        <p:nvSpPr>
          <p:cNvPr id="4" name="Text Placeholder 3">
            <a:extLst>
              <a:ext uri="{FF2B5EF4-FFF2-40B4-BE49-F238E27FC236}">
                <a16:creationId xmlns:a16="http://schemas.microsoft.com/office/drawing/2014/main" id="{98B292B2-CF64-9140-8B35-CE41DEE7273B}"/>
              </a:ext>
            </a:extLst>
          </p:cNvPr>
          <p:cNvSpPr>
            <a:spLocks noGrp="1"/>
          </p:cNvSpPr>
          <p:nvPr>
            <p:ph type="body" sz="half" idx="2"/>
          </p:nvPr>
        </p:nvSpPr>
        <p:spPr>
          <a:xfrm>
            <a:off x="643468" y="2638044"/>
            <a:ext cx="3363974" cy="3415622"/>
          </a:xfrm>
        </p:spPr>
        <p:txBody>
          <a:bodyPr vert="horz" lIns="91440" tIns="45720" rIns="91440" bIns="45720" rtlCol="0">
            <a:normAutofit/>
          </a:bodyPr>
          <a:lstStyle/>
          <a:p>
            <a:r>
              <a:rPr lang="en-US" sz="2400" b="1" dirty="0">
                <a:solidFill>
                  <a:schemeClr val="bg1"/>
                </a:solidFill>
              </a:rPr>
              <a:t>Indirect Costs</a:t>
            </a:r>
          </a:p>
          <a:p>
            <a:r>
              <a:rPr lang="en-US" sz="2400" dirty="0">
                <a:solidFill>
                  <a:schemeClr val="bg1"/>
                </a:solidFill>
              </a:rPr>
              <a:t>These are costs that are not direct construction costs. They are the overhead and cost of doing business associated with a rehab project.</a:t>
            </a:r>
          </a:p>
        </p:txBody>
      </p:sp>
      <p:pic>
        <p:nvPicPr>
          <p:cNvPr id="8" name="Picture 7">
            <a:extLst>
              <a:ext uri="{FF2B5EF4-FFF2-40B4-BE49-F238E27FC236}">
                <a16:creationId xmlns:a16="http://schemas.microsoft.com/office/drawing/2014/main" id="{DA67BA9C-AF63-2245-AEB7-5A0078682798}"/>
              </a:ext>
            </a:extLst>
          </p:cNvPr>
          <p:cNvPicPr>
            <a:picLocks noChangeAspect="1"/>
          </p:cNvPicPr>
          <p:nvPr/>
        </p:nvPicPr>
        <p:blipFill>
          <a:blip r:embed="rId3"/>
          <a:stretch>
            <a:fillRect/>
          </a:stretch>
        </p:blipFill>
        <p:spPr>
          <a:xfrm>
            <a:off x="4954861" y="643467"/>
            <a:ext cx="6970439" cy="4908502"/>
          </a:xfrm>
          <a:prstGeom prst="rect">
            <a:avLst/>
          </a:prstGeom>
        </p:spPr>
      </p:pic>
      <p:sp>
        <p:nvSpPr>
          <p:cNvPr id="11" name="Rounded Rectangle 10">
            <a:extLst>
              <a:ext uri="{FF2B5EF4-FFF2-40B4-BE49-F238E27FC236}">
                <a16:creationId xmlns:a16="http://schemas.microsoft.com/office/drawing/2014/main" id="{77EBE4EE-E15C-D449-9890-B77E49E05385}"/>
              </a:ext>
            </a:extLst>
          </p:cNvPr>
          <p:cNvSpPr/>
          <p:nvPr/>
        </p:nvSpPr>
        <p:spPr>
          <a:xfrm>
            <a:off x="4954860" y="3034218"/>
            <a:ext cx="6970439" cy="9652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723BD8B-7D94-FD43-8690-7752909789BE}"/>
              </a:ext>
            </a:extLst>
          </p:cNvPr>
          <p:cNvSpPr/>
          <p:nvPr/>
        </p:nvSpPr>
        <p:spPr>
          <a:xfrm>
            <a:off x="8166099" y="4618653"/>
            <a:ext cx="3759199" cy="34119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Up Arrow 8">
            <a:extLst>
              <a:ext uri="{FF2B5EF4-FFF2-40B4-BE49-F238E27FC236}">
                <a16:creationId xmlns:a16="http://schemas.microsoft.com/office/drawing/2014/main" id="{194836B2-00BF-4B40-A201-5ADA5EE83EC1}"/>
              </a:ext>
            </a:extLst>
          </p:cNvPr>
          <p:cNvSpPr/>
          <p:nvPr/>
        </p:nvSpPr>
        <p:spPr>
          <a:xfrm rot="10800000">
            <a:off x="11461635" y="3999418"/>
            <a:ext cx="407675" cy="619235"/>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958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C3022C0-F08A-6245-ABA5-20D0FC478ED7}"/>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Header Navigation - Toolbar</a:t>
            </a:r>
          </a:p>
        </p:txBody>
      </p:sp>
      <p:sp>
        <p:nvSpPr>
          <p:cNvPr id="6" name="Text Placeholder 5">
            <a:extLst>
              <a:ext uri="{FF2B5EF4-FFF2-40B4-BE49-F238E27FC236}">
                <a16:creationId xmlns:a16="http://schemas.microsoft.com/office/drawing/2014/main" id="{A4E45A17-9871-EF43-A000-C57D92787E25}"/>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3" name="Oval 1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808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98C5F8-8EE5-2B43-8A6A-70376D4EEAD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a:t>
            </a:r>
            <a:br>
              <a:rPr lang="en-US" sz="2800" dirty="0">
                <a:solidFill>
                  <a:schemeClr val="bg1"/>
                </a:solidFill>
              </a:rPr>
            </a:br>
            <a:r>
              <a:rPr lang="en-US" sz="2800" dirty="0">
                <a:solidFill>
                  <a:schemeClr val="bg1"/>
                </a:solidFill>
              </a:rPr>
              <a:t>Toolbar</a:t>
            </a:r>
            <a:endParaRPr lang="en-US" sz="2800" kern="1200" dirty="0">
              <a:solidFill>
                <a:schemeClr val="bg1"/>
              </a:solidFill>
              <a:latin typeface="+mj-lt"/>
              <a:ea typeface="+mj-ea"/>
              <a:cs typeface="+mj-cs"/>
            </a:endParaRPr>
          </a:p>
        </p:txBody>
      </p:sp>
      <p:sp>
        <p:nvSpPr>
          <p:cNvPr id="6" name="Content Placeholder 5">
            <a:extLst>
              <a:ext uri="{FF2B5EF4-FFF2-40B4-BE49-F238E27FC236}">
                <a16:creationId xmlns:a16="http://schemas.microsoft.com/office/drawing/2014/main" id="{94A16690-16C7-E24A-82BE-6592DC8C28C8}"/>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dirty="0">
                <a:solidFill>
                  <a:schemeClr val="bg1"/>
                </a:solidFill>
              </a:rPr>
              <a:t>Sharing</a:t>
            </a:r>
          </a:p>
          <a:p>
            <a:pPr marL="0" indent="0">
              <a:buNone/>
            </a:pPr>
            <a:r>
              <a:rPr lang="en-US" sz="2400" dirty="0">
                <a:solidFill>
                  <a:schemeClr val="bg1"/>
                </a:solidFill>
              </a:rPr>
              <a:t>Help</a:t>
            </a:r>
          </a:p>
          <a:p>
            <a:pPr marL="0" indent="0">
              <a:buNone/>
            </a:pPr>
            <a:r>
              <a:rPr lang="en-US" sz="2400" dirty="0">
                <a:solidFill>
                  <a:schemeClr val="bg1"/>
                </a:solidFill>
              </a:rPr>
              <a:t>Bug Reporting</a:t>
            </a:r>
          </a:p>
          <a:p>
            <a:pPr marL="0" indent="0">
              <a:buNone/>
            </a:pPr>
            <a:r>
              <a:rPr lang="en-US" sz="2400" dirty="0">
                <a:solidFill>
                  <a:schemeClr val="bg1"/>
                </a:solidFill>
              </a:rPr>
              <a:t>Settings</a:t>
            </a:r>
          </a:p>
          <a:p>
            <a:pPr marL="0" indent="0">
              <a:buNone/>
            </a:pPr>
            <a:endParaRPr lang="en-US" sz="2400" dirty="0">
              <a:solidFill>
                <a:schemeClr val="bg1"/>
              </a:solidFill>
            </a:endParaRPr>
          </a:p>
        </p:txBody>
      </p:sp>
      <p:sp>
        <p:nvSpPr>
          <p:cNvPr id="10" name="Content Placeholder 9">
            <a:extLst>
              <a:ext uri="{FF2B5EF4-FFF2-40B4-BE49-F238E27FC236}">
                <a16:creationId xmlns:a16="http://schemas.microsoft.com/office/drawing/2014/main" id="{7594BB3E-7FBD-E744-A823-0BF554AB5DC9}"/>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899EAB5D-B602-A447-8221-1A2F560640EF}"/>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14" name="Rounded Rectangle 13">
            <a:extLst>
              <a:ext uri="{FF2B5EF4-FFF2-40B4-BE49-F238E27FC236}">
                <a16:creationId xmlns:a16="http://schemas.microsoft.com/office/drawing/2014/main" id="{DD4BE798-12D9-214D-B8FB-4BC00938CF80}"/>
              </a:ext>
            </a:extLst>
          </p:cNvPr>
          <p:cNvSpPr/>
          <p:nvPr/>
        </p:nvSpPr>
        <p:spPr>
          <a:xfrm>
            <a:off x="10426699" y="682096"/>
            <a:ext cx="1181101"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0334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98C5F8-8EE5-2B43-8A6A-70376D4EEAD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a:t>
            </a:r>
            <a:br>
              <a:rPr lang="en-US" sz="2800" dirty="0">
                <a:solidFill>
                  <a:schemeClr val="bg1"/>
                </a:solidFill>
              </a:rPr>
            </a:br>
            <a:r>
              <a:rPr lang="en-US" sz="2800" dirty="0">
                <a:solidFill>
                  <a:schemeClr val="bg1"/>
                </a:solidFill>
              </a:rPr>
              <a:t>Toolbar</a:t>
            </a:r>
            <a:endParaRPr lang="en-US" sz="2800" kern="1200" dirty="0">
              <a:solidFill>
                <a:schemeClr val="bg1"/>
              </a:solidFill>
              <a:latin typeface="+mj-lt"/>
              <a:ea typeface="+mj-ea"/>
              <a:cs typeface="+mj-cs"/>
            </a:endParaRPr>
          </a:p>
        </p:txBody>
      </p:sp>
      <p:sp>
        <p:nvSpPr>
          <p:cNvPr id="6" name="Content Placeholder 5">
            <a:extLst>
              <a:ext uri="{FF2B5EF4-FFF2-40B4-BE49-F238E27FC236}">
                <a16:creationId xmlns:a16="http://schemas.microsoft.com/office/drawing/2014/main" id="{94A16690-16C7-E24A-82BE-6592DC8C28C8}"/>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Sharing</a:t>
            </a:r>
          </a:p>
          <a:p>
            <a:pPr marL="0" indent="0">
              <a:buNone/>
            </a:pPr>
            <a:r>
              <a:rPr lang="en-US" sz="2400" dirty="0">
                <a:solidFill>
                  <a:schemeClr val="bg1"/>
                </a:solidFill>
              </a:rPr>
              <a:t>Records can be shared with other people via text or email. A link to the property report will be sent to the designated person.</a:t>
            </a:r>
          </a:p>
          <a:p>
            <a:pPr marL="0" indent="0">
              <a:buNone/>
            </a:pPr>
            <a:endParaRPr lang="en-US" sz="2400" dirty="0">
              <a:solidFill>
                <a:schemeClr val="bg1"/>
              </a:solidFill>
            </a:endParaRPr>
          </a:p>
        </p:txBody>
      </p:sp>
      <p:sp>
        <p:nvSpPr>
          <p:cNvPr id="10" name="Content Placeholder 9">
            <a:extLst>
              <a:ext uri="{FF2B5EF4-FFF2-40B4-BE49-F238E27FC236}">
                <a16:creationId xmlns:a16="http://schemas.microsoft.com/office/drawing/2014/main" id="{7594BB3E-7FBD-E744-A823-0BF554AB5DC9}"/>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899EAB5D-B602-A447-8221-1A2F560640EF}"/>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7" name="Rounded Rectangle 6">
            <a:extLst>
              <a:ext uri="{FF2B5EF4-FFF2-40B4-BE49-F238E27FC236}">
                <a16:creationId xmlns:a16="http://schemas.microsoft.com/office/drawing/2014/main" id="{27728506-FDBF-8D41-8F0B-04DF78A70338}"/>
              </a:ext>
            </a:extLst>
          </p:cNvPr>
          <p:cNvSpPr/>
          <p:nvPr/>
        </p:nvSpPr>
        <p:spPr>
          <a:xfrm>
            <a:off x="10426699" y="682096"/>
            <a:ext cx="406401"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84152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98C5F8-8EE5-2B43-8A6A-70376D4EEAD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a:t>
            </a:r>
            <a:br>
              <a:rPr lang="en-US" sz="2800" dirty="0">
                <a:solidFill>
                  <a:schemeClr val="bg1"/>
                </a:solidFill>
              </a:rPr>
            </a:br>
            <a:r>
              <a:rPr lang="en-US" sz="2800" dirty="0">
                <a:solidFill>
                  <a:schemeClr val="bg1"/>
                </a:solidFill>
              </a:rPr>
              <a:t>Toolbar</a:t>
            </a:r>
            <a:endParaRPr lang="en-US" sz="2800" kern="1200" dirty="0">
              <a:solidFill>
                <a:schemeClr val="bg1"/>
              </a:solidFill>
              <a:latin typeface="+mj-lt"/>
              <a:ea typeface="+mj-ea"/>
              <a:cs typeface="+mj-cs"/>
            </a:endParaRPr>
          </a:p>
        </p:txBody>
      </p:sp>
      <p:sp>
        <p:nvSpPr>
          <p:cNvPr id="6" name="Content Placeholder 5">
            <a:extLst>
              <a:ext uri="{FF2B5EF4-FFF2-40B4-BE49-F238E27FC236}">
                <a16:creationId xmlns:a16="http://schemas.microsoft.com/office/drawing/2014/main" id="{94A16690-16C7-E24A-82BE-6592DC8C28C8}"/>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Help</a:t>
            </a:r>
          </a:p>
          <a:p>
            <a:pPr marL="0" indent="0">
              <a:buNone/>
            </a:pPr>
            <a:r>
              <a:rPr lang="en-US" sz="2400" dirty="0">
                <a:solidFill>
                  <a:schemeClr val="bg1"/>
                </a:solidFill>
              </a:rPr>
              <a:t>Here you can find FAQ page with answers to common questions and additional information about House Hacker.</a:t>
            </a:r>
          </a:p>
          <a:p>
            <a:pPr marL="0" indent="0">
              <a:buNone/>
            </a:pPr>
            <a:endParaRPr lang="en-US" sz="2400" dirty="0">
              <a:solidFill>
                <a:schemeClr val="bg1"/>
              </a:solidFill>
            </a:endParaRPr>
          </a:p>
        </p:txBody>
      </p:sp>
      <p:sp>
        <p:nvSpPr>
          <p:cNvPr id="10" name="Content Placeholder 9">
            <a:extLst>
              <a:ext uri="{FF2B5EF4-FFF2-40B4-BE49-F238E27FC236}">
                <a16:creationId xmlns:a16="http://schemas.microsoft.com/office/drawing/2014/main" id="{7594BB3E-7FBD-E744-A823-0BF554AB5DC9}"/>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899EAB5D-B602-A447-8221-1A2F560640EF}"/>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7" name="Rounded Rectangle 6">
            <a:extLst>
              <a:ext uri="{FF2B5EF4-FFF2-40B4-BE49-F238E27FC236}">
                <a16:creationId xmlns:a16="http://schemas.microsoft.com/office/drawing/2014/main" id="{1048A601-37B7-0642-9900-1713C5CF1E5D}"/>
              </a:ext>
            </a:extLst>
          </p:cNvPr>
          <p:cNvSpPr/>
          <p:nvPr/>
        </p:nvSpPr>
        <p:spPr>
          <a:xfrm>
            <a:off x="10706099" y="682096"/>
            <a:ext cx="406401"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2917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98C5F8-8EE5-2B43-8A6A-70376D4EEAD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a:t>
            </a:r>
            <a:br>
              <a:rPr lang="en-US" sz="2800" dirty="0">
                <a:solidFill>
                  <a:schemeClr val="bg1"/>
                </a:solidFill>
              </a:rPr>
            </a:br>
            <a:r>
              <a:rPr lang="en-US" sz="2800" dirty="0">
                <a:solidFill>
                  <a:schemeClr val="bg1"/>
                </a:solidFill>
              </a:rPr>
              <a:t>Toolbar</a:t>
            </a:r>
            <a:endParaRPr lang="en-US" sz="2800" kern="1200" dirty="0">
              <a:solidFill>
                <a:schemeClr val="bg1"/>
              </a:solidFill>
              <a:latin typeface="+mj-lt"/>
              <a:ea typeface="+mj-ea"/>
              <a:cs typeface="+mj-cs"/>
            </a:endParaRPr>
          </a:p>
        </p:txBody>
      </p:sp>
      <p:sp>
        <p:nvSpPr>
          <p:cNvPr id="6" name="Content Placeholder 5">
            <a:extLst>
              <a:ext uri="{FF2B5EF4-FFF2-40B4-BE49-F238E27FC236}">
                <a16:creationId xmlns:a16="http://schemas.microsoft.com/office/drawing/2014/main" id="{94A16690-16C7-E24A-82BE-6592DC8C28C8}"/>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Bug Reporting</a:t>
            </a:r>
          </a:p>
          <a:p>
            <a:pPr marL="0" indent="0">
              <a:buNone/>
            </a:pPr>
            <a:r>
              <a:rPr lang="en-US" sz="2400" dirty="0">
                <a:solidFill>
                  <a:schemeClr val="bg1"/>
                </a:solidFill>
              </a:rPr>
              <a:t>If you find a bug, please click the Bug Icon and fill out a brief description of the problem you are having. This will send valuable information to help resolve issues.</a:t>
            </a:r>
          </a:p>
          <a:p>
            <a:pPr marL="0" indent="0">
              <a:buNone/>
            </a:pPr>
            <a:endParaRPr lang="en-US" sz="2400" dirty="0">
              <a:solidFill>
                <a:schemeClr val="bg1"/>
              </a:solidFill>
            </a:endParaRPr>
          </a:p>
        </p:txBody>
      </p:sp>
      <p:sp>
        <p:nvSpPr>
          <p:cNvPr id="10" name="Content Placeholder 9">
            <a:extLst>
              <a:ext uri="{FF2B5EF4-FFF2-40B4-BE49-F238E27FC236}">
                <a16:creationId xmlns:a16="http://schemas.microsoft.com/office/drawing/2014/main" id="{7594BB3E-7FBD-E744-A823-0BF554AB5DC9}"/>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899EAB5D-B602-A447-8221-1A2F560640EF}"/>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7" name="Rounded Rectangle 6">
            <a:extLst>
              <a:ext uri="{FF2B5EF4-FFF2-40B4-BE49-F238E27FC236}">
                <a16:creationId xmlns:a16="http://schemas.microsoft.com/office/drawing/2014/main" id="{F971180A-A92B-9C48-9376-7BABBCC6C417}"/>
              </a:ext>
            </a:extLst>
          </p:cNvPr>
          <p:cNvSpPr/>
          <p:nvPr/>
        </p:nvSpPr>
        <p:spPr>
          <a:xfrm>
            <a:off x="10972799" y="682096"/>
            <a:ext cx="406401"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5849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98C5F8-8EE5-2B43-8A6A-70376D4EEAD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a:t>
            </a:r>
            <a:br>
              <a:rPr lang="en-US" sz="2800" dirty="0">
                <a:solidFill>
                  <a:schemeClr val="bg1"/>
                </a:solidFill>
              </a:rPr>
            </a:br>
            <a:r>
              <a:rPr lang="en-US" sz="2800" dirty="0">
                <a:solidFill>
                  <a:schemeClr val="bg1"/>
                </a:solidFill>
              </a:rPr>
              <a:t>Toolbar</a:t>
            </a:r>
            <a:endParaRPr lang="en-US" sz="2800" kern="1200" dirty="0">
              <a:solidFill>
                <a:schemeClr val="bg1"/>
              </a:solidFill>
              <a:latin typeface="+mj-lt"/>
              <a:ea typeface="+mj-ea"/>
              <a:cs typeface="+mj-cs"/>
            </a:endParaRPr>
          </a:p>
        </p:txBody>
      </p:sp>
      <p:sp>
        <p:nvSpPr>
          <p:cNvPr id="6" name="Content Placeholder 5">
            <a:extLst>
              <a:ext uri="{FF2B5EF4-FFF2-40B4-BE49-F238E27FC236}">
                <a16:creationId xmlns:a16="http://schemas.microsoft.com/office/drawing/2014/main" id="{94A16690-16C7-E24A-82BE-6592DC8C28C8}"/>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Settings</a:t>
            </a:r>
          </a:p>
          <a:p>
            <a:pPr marL="0" indent="0">
              <a:buNone/>
            </a:pPr>
            <a:r>
              <a:rPr lang="en-US" sz="2400" dirty="0">
                <a:solidFill>
                  <a:schemeClr val="bg1"/>
                </a:solidFill>
              </a:rPr>
              <a:t>Here you can find information about your profile and account details.</a:t>
            </a:r>
          </a:p>
          <a:p>
            <a:pPr marL="0" indent="0">
              <a:buNone/>
            </a:pPr>
            <a:endParaRPr lang="en-US" sz="2400" dirty="0">
              <a:solidFill>
                <a:schemeClr val="bg1"/>
              </a:solidFill>
            </a:endParaRPr>
          </a:p>
        </p:txBody>
      </p:sp>
      <p:sp>
        <p:nvSpPr>
          <p:cNvPr id="10" name="Content Placeholder 9">
            <a:extLst>
              <a:ext uri="{FF2B5EF4-FFF2-40B4-BE49-F238E27FC236}">
                <a16:creationId xmlns:a16="http://schemas.microsoft.com/office/drawing/2014/main" id="{7594BB3E-7FBD-E744-A823-0BF554AB5DC9}"/>
              </a:ext>
            </a:extLst>
          </p:cNvPr>
          <p:cNvSpPr>
            <a:spLocks noGrp="1"/>
          </p:cNvSpPr>
          <p:nvPr>
            <p:ph sz="half" idx="2"/>
          </p:nvPr>
        </p:nvSpPr>
        <p:spPr/>
        <p:txBody>
          <a:bodyPr/>
          <a:lstStyle/>
          <a:p>
            <a:endParaRPr lang="en-US"/>
          </a:p>
        </p:txBody>
      </p:sp>
      <p:pic>
        <p:nvPicPr>
          <p:cNvPr id="12" name="Content Placeholder 7">
            <a:extLst>
              <a:ext uri="{FF2B5EF4-FFF2-40B4-BE49-F238E27FC236}">
                <a16:creationId xmlns:a16="http://schemas.microsoft.com/office/drawing/2014/main" id="{899EAB5D-B602-A447-8221-1A2F560640EF}"/>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7" name="Rounded Rectangle 6">
            <a:extLst>
              <a:ext uri="{FF2B5EF4-FFF2-40B4-BE49-F238E27FC236}">
                <a16:creationId xmlns:a16="http://schemas.microsoft.com/office/drawing/2014/main" id="{2C89EA67-49BD-434E-9346-6FE1156701EC}"/>
              </a:ext>
            </a:extLst>
          </p:cNvPr>
          <p:cNvSpPr/>
          <p:nvPr/>
        </p:nvSpPr>
        <p:spPr>
          <a:xfrm>
            <a:off x="11264899" y="682096"/>
            <a:ext cx="406401"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459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21ED1-51EA-324D-A14A-732E6B45C6A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Setting up </a:t>
            </a:r>
            <a:r>
              <a:rPr lang="en-US" sz="2800" dirty="0">
                <a:solidFill>
                  <a:schemeClr val="bg1"/>
                </a:solidFill>
              </a:rPr>
              <a:t>Admin</a:t>
            </a:r>
            <a:r>
              <a:rPr lang="en-US" sz="2800" kern="1200" dirty="0">
                <a:solidFill>
                  <a:schemeClr val="bg1"/>
                </a:solidFill>
                <a:latin typeface="+mj-lt"/>
                <a:ea typeface="+mj-ea"/>
                <a:cs typeface="+mj-cs"/>
              </a:rPr>
              <a:t> Accounts</a:t>
            </a:r>
          </a:p>
        </p:txBody>
      </p:sp>
      <p:sp>
        <p:nvSpPr>
          <p:cNvPr id="3" name="Content Placeholder 2">
            <a:extLst>
              <a:ext uri="{FF2B5EF4-FFF2-40B4-BE49-F238E27FC236}">
                <a16:creationId xmlns:a16="http://schemas.microsoft.com/office/drawing/2014/main" id="{8314400C-0FAA-1B48-9C66-40A56A347252}"/>
              </a:ext>
            </a:extLst>
          </p:cNvPr>
          <p:cNvSpPr>
            <a:spLocks noGrp="1"/>
          </p:cNvSpPr>
          <p:nvPr>
            <p:ph sz="half" idx="1"/>
          </p:nvPr>
        </p:nvSpPr>
        <p:spPr>
          <a:xfrm>
            <a:off x="643468" y="2638044"/>
            <a:ext cx="3363974" cy="3415622"/>
          </a:xfrm>
        </p:spPr>
        <p:txBody>
          <a:bodyPr vert="horz" lIns="91440" tIns="45720" rIns="91440" bIns="45720" rtlCol="0">
            <a:normAutofit/>
          </a:bodyPr>
          <a:lstStyle/>
          <a:p>
            <a:pPr marL="514350" indent="-457200">
              <a:buFont typeface="+mj-lt"/>
              <a:buAutoNum type="arabicPeriod"/>
            </a:pPr>
            <a:r>
              <a:rPr lang="en-US" sz="2400" dirty="0">
                <a:solidFill>
                  <a:schemeClr val="bg1"/>
                </a:solidFill>
              </a:rPr>
              <a:t>Use the same link that you will be given to send out to customers to create an account</a:t>
            </a:r>
          </a:p>
          <a:p>
            <a:pPr marL="514350" indent="-457200">
              <a:buFont typeface="+mj-lt"/>
              <a:buAutoNum type="arabicPeriod"/>
            </a:pPr>
            <a:r>
              <a:rPr lang="en-US" sz="2400" dirty="0">
                <a:solidFill>
                  <a:schemeClr val="bg1"/>
                </a:solidFill>
              </a:rPr>
              <a:t>House Hacker will convert your account to have Admin privileges</a:t>
            </a:r>
          </a:p>
          <a:p>
            <a:endParaRPr lang="en-US" sz="2000" dirty="0">
              <a:solidFill>
                <a:schemeClr val="bg1"/>
              </a:solidFill>
            </a:endParaRPr>
          </a:p>
        </p:txBody>
      </p:sp>
      <p:pic>
        <p:nvPicPr>
          <p:cNvPr id="6" name="Content Placeholder 5">
            <a:extLst>
              <a:ext uri="{FF2B5EF4-FFF2-40B4-BE49-F238E27FC236}">
                <a16:creationId xmlns:a16="http://schemas.microsoft.com/office/drawing/2014/main" id="{8834F0BD-9104-3745-B9A6-5FE9222FF66D}"/>
              </a:ext>
            </a:extLst>
          </p:cNvPr>
          <p:cNvPicPr>
            <a:picLocks noGrp="1" noChangeAspect="1"/>
          </p:cNvPicPr>
          <p:nvPr>
            <p:ph sz="half" idx="2"/>
          </p:nvPr>
        </p:nvPicPr>
        <p:blipFill rotWithShape="1">
          <a:blip r:embed="rId3"/>
          <a:srcRect r="54754" b="14240"/>
          <a:stretch/>
        </p:blipFill>
        <p:spPr>
          <a:xfrm>
            <a:off x="4789035" y="194205"/>
            <a:ext cx="6314393" cy="6552688"/>
          </a:xfrm>
          <a:prstGeom prst="rect">
            <a:avLst/>
          </a:prstGeom>
        </p:spPr>
      </p:pic>
    </p:spTree>
    <p:extLst>
      <p:ext uri="{BB962C8B-B14F-4D97-AF65-F5344CB8AC3E}">
        <p14:creationId xmlns:p14="http://schemas.microsoft.com/office/powerpoint/2010/main" val="2988088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69AB491E-982D-4C4D-B5A0-F56D28776BC9}"/>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Header Navigation  - Tabs</a:t>
            </a:r>
          </a:p>
        </p:txBody>
      </p:sp>
      <p:sp>
        <p:nvSpPr>
          <p:cNvPr id="6" name="Text Placeholder 5">
            <a:extLst>
              <a:ext uri="{FF2B5EF4-FFF2-40B4-BE49-F238E27FC236}">
                <a16:creationId xmlns:a16="http://schemas.microsoft.com/office/drawing/2014/main" id="{2E46EFF4-E6C4-AA46-99A6-439003D568BA}"/>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3" name="Oval 1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09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4242B-4DC5-1A42-88E9-1B7C5AD69817}"/>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Tabs</a:t>
            </a:r>
          </a:p>
        </p:txBody>
      </p:sp>
      <p:sp>
        <p:nvSpPr>
          <p:cNvPr id="3" name="Content Placeholder 2">
            <a:extLst>
              <a:ext uri="{FF2B5EF4-FFF2-40B4-BE49-F238E27FC236}">
                <a16:creationId xmlns:a16="http://schemas.microsoft.com/office/drawing/2014/main" id="{B0777451-C107-BB48-8656-03F65CBD4766}"/>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dirty="0">
                <a:solidFill>
                  <a:schemeClr val="bg1"/>
                </a:solidFill>
              </a:rPr>
              <a:t>Repairs</a:t>
            </a:r>
          </a:p>
          <a:p>
            <a:pPr marL="0" indent="0">
              <a:buNone/>
            </a:pPr>
            <a:r>
              <a:rPr lang="en-US" sz="2400" dirty="0">
                <a:solidFill>
                  <a:schemeClr val="bg1"/>
                </a:solidFill>
              </a:rPr>
              <a:t>Risk </a:t>
            </a:r>
          </a:p>
          <a:p>
            <a:pPr marL="0" indent="0">
              <a:buNone/>
            </a:pPr>
            <a:r>
              <a:rPr lang="en-US" sz="2400" dirty="0">
                <a:solidFill>
                  <a:schemeClr val="bg1"/>
                </a:solidFill>
              </a:rPr>
              <a:t>Report</a:t>
            </a:r>
          </a:p>
          <a:p>
            <a:pPr marL="0" indent="0">
              <a:buNone/>
            </a:pPr>
            <a:endParaRPr lang="en-US" sz="2400" dirty="0">
              <a:solidFill>
                <a:schemeClr val="bg1"/>
              </a:solidFill>
            </a:endParaRPr>
          </a:p>
        </p:txBody>
      </p:sp>
      <p:sp>
        <p:nvSpPr>
          <p:cNvPr id="7" name="Content Placeholder 6">
            <a:extLst>
              <a:ext uri="{FF2B5EF4-FFF2-40B4-BE49-F238E27FC236}">
                <a16:creationId xmlns:a16="http://schemas.microsoft.com/office/drawing/2014/main" id="{CE4502E1-A85E-904B-929A-DD8DBE8947D2}"/>
              </a:ext>
            </a:extLst>
          </p:cNvPr>
          <p:cNvSpPr>
            <a:spLocks noGrp="1"/>
          </p:cNvSpPr>
          <p:nvPr>
            <p:ph sz="half" idx="2"/>
          </p:nvPr>
        </p:nvSpPr>
        <p:spPr/>
        <p:txBody>
          <a:bodyPr/>
          <a:lstStyle/>
          <a:p>
            <a:endParaRPr lang="en-US"/>
          </a:p>
        </p:txBody>
      </p:sp>
      <p:pic>
        <p:nvPicPr>
          <p:cNvPr id="9" name="Content Placeholder 7">
            <a:extLst>
              <a:ext uri="{FF2B5EF4-FFF2-40B4-BE49-F238E27FC236}">
                <a16:creationId xmlns:a16="http://schemas.microsoft.com/office/drawing/2014/main" id="{1BE9782E-0C8C-264F-A938-4B049FC225C4}"/>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11" name="Rounded Rectangle 10">
            <a:extLst>
              <a:ext uri="{FF2B5EF4-FFF2-40B4-BE49-F238E27FC236}">
                <a16:creationId xmlns:a16="http://schemas.microsoft.com/office/drawing/2014/main" id="{C5BF7F81-AE12-2141-8B2C-A94C4F1E8474}"/>
              </a:ext>
            </a:extLst>
          </p:cNvPr>
          <p:cNvSpPr/>
          <p:nvPr/>
        </p:nvSpPr>
        <p:spPr>
          <a:xfrm>
            <a:off x="6438900" y="682096"/>
            <a:ext cx="2832099"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141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4242B-4DC5-1A42-88E9-1B7C5AD69817}"/>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 Tabs</a:t>
            </a:r>
          </a:p>
        </p:txBody>
      </p:sp>
      <p:sp>
        <p:nvSpPr>
          <p:cNvPr id="3" name="Content Placeholder 2">
            <a:extLst>
              <a:ext uri="{FF2B5EF4-FFF2-40B4-BE49-F238E27FC236}">
                <a16:creationId xmlns:a16="http://schemas.microsoft.com/office/drawing/2014/main" id="{B0777451-C107-BB48-8656-03F65CBD4766}"/>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Repairs</a:t>
            </a:r>
          </a:p>
          <a:p>
            <a:pPr marL="0" indent="0">
              <a:buNone/>
            </a:pPr>
            <a:r>
              <a:rPr lang="en-US" sz="2400" dirty="0">
                <a:solidFill>
                  <a:schemeClr val="bg1"/>
                </a:solidFill>
              </a:rPr>
              <a:t>Create your repair scope of work and budget here.</a:t>
            </a:r>
          </a:p>
          <a:p>
            <a:pPr marL="0" indent="0">
              <a:buNone/>
            </a:pPr>
            <a:endParaRPr lang="en-US" sz="2400" dirty="0">
              <a:solidFill>
                <a:schemeClr val="bg1"/>
              </a:solidFill>
            </a:endParaRPr>
          </a:p>
        </p:txBody>
      </p:sp>
      <p:sp>
        <p:nvSpPr>
          <p:cNvPr id="7" name="Content Placeholder 6">
            <a:extLst>
              <a:ext uri="{FF2B5EF4-FFF2-40B4-BE49-F238E27FC236}">
                <a16:creationId xmlns:a16="http://schemas.microsoft.com/office/drawing/2014/main" id="{CE4502E1-A85E-904B-929A-DD8DBE8947D2}"/>
              </a:ext>
            </a:extLst>
          </p:cNvPr>
          <p:cNvSpPr>
            <a:spLocks noGrp="1"/>
          </p:cNvSpPr>
          <p:nvPr>
            <p:ph sz="half" idx="2"/>
          </p:nvPr>
        </p:nvSpPr>
        <p:spPr/>
        <p:txBody>
          <a:bodyPr/>
          <a:lstStyle/>
          <a:p>
            <a:endParaRPr lang="en-US"/>
          </a:p>
        </p:txBody>
      </p:sp>
      <p:pic>
        <p:nvPicPr>
          <p:cNvPr id="9" name="Content Placeholder 7">
            <a:extLst>
              <a:ext uri="{FF2B5EF4-FFF2-40B4-BE49-F238E27FC236}">
                <a16:creationId xmlns:a16="http://schemas.microsoft.com/office/drawing/2014/main" id="{1BE9782E-0C8C-264F-A938-4B049FC225C4}"/>
              </a:ext>
            </a:extLst>
          </p:cNvPr>
          <p:cNvPicPr>
            <a:picLocks noChangeAspect="1"/>
          </p:cNvPicPr>
          <p:nvPr/>
        </p:nvPicPr>
        <p:blipFill>
          <a:blip r:embed="rId3"/>
          <a:stretch>
            <a:fillRect/>
          </a:stretch>
        </p:blipFill>
        <p:spPr>
          <a:xfrm>
            <a:off x="4954862" y="643467"/>
            <a:ext cx="6767237" cy="5692233"/>
          </a:xfrm>
          <a:prstGeom prst="rect">
            <a:avLst/>
          </a:prstGeom>
        </p:spPr>
      </p:pic>
      <p:sp>
        <p:nvSpPr>
          <p:cNvPr id="8" name="Rounded Rectangle 7">
            <a:extLst>
              <a:ext uri="{FF2B5EF4-FFF2-40B4-BE49-F238E27FC236}">
                <a16:creationId xmlns:a16="http://schemas.microsoft.com/office/drawing/2014/main" id="{1D9E35D2-6CCB-C443-8F86-810C972E684B}"/>
              </a:ext>
            </a:extLst>
          </p:cNvPr>
          <p:cNvSpPr/>
          <p:nvPr/>
        </p:nvSpPr>
        <p:spPr>
          <a:xfrm>
            <a:off x="6438901" y="682096"/>
            <a:ext cx="1003300"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7770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F0DA7-FED5-D648-AF7A-3AAD39DA6C29}"/>
              </a:ext>
            </a:extLst>
          </p:cNvPr>
          <p:cNvPicPr>
            <a:picLocks noChangeAspect="1"/>
          </p:cNvPicPr>
          <p:nvPr/>
        </p:nvPicPr>
        <p:blipFill>
          <a:blip r:embed="rId3"/>
          <a:stretch>
            <a:fillRect/>
          </a:stretch>
        </p:blipFill>
        <p:spPr>
          <a:xfrm>
            <a:off x="4954861" y="671764"/>
            <a:ext cx="7122839" cy="5459111"/>
          </a:xfrm>
          <a:prstGeom prst="rect">
            <a:avLst/>
          </a:prstGeom>
        </p:spPr>
      </p:pic>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4242B-4DC5-1A42-88E9-1B7C5AD69817}"/>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 Tabs</a:t>
            </a:r>
          </a:p>
        </p:txBody>
      </p:sp>
      <p:sp>
        <p:nvSpPr>
          <p:cNvPr id="3" name="Content Placeholder 2">
            <a:extLst>
              <a:ext uri="{FF2B5EF4-FFF2-40B4-BE49-F238E27FC236}">
                <a16:creationId xmlns:a16="http://schemas.microsoft.com/office/drawing/2014/main" id="{B0777451-C107-BB48-8656-03F65CBD4766}"/>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Risk</a:t>
            </a:r>
          </a:p>
          <a:p>
            <a:pPr marL="0" indent="0">
              <a:buNone/>
            </a:pPr>
            <a:r>
              <a:rPr lang="en-US" sz="2400" dirty="0">
                <a:solidFill>
                  <a:schemeClr val="bg1"/>
                </a:solidFill>
              </a:rPr>
              <a:t>Go through this handy checklist of common deal killers to make sure the you don’t overlook a major problem. </a:t>
            </a:r>
          </a:p>
          <a:p>
            <a:pPr marL="0" indent="0">
              <a:buNone/>
            </a:pPr>
            <a:endParaRPr lang="en-US" sz="2400" dirty="0">
              <a:solidFill>
                <a:schemeClr val="bg1"/>
              </a:solidFill>
            </a:endParaRPr>
          </a:p>
        </p:txBody>
      </p:sp>
      <p:sp>
        <p:nvSpPr>
          <p:cNvPr id="8" name="Rounded Rectangle 7">
            <a:extLst>
              <a:ext uri="{FF2B5EF4-FFF2-40B4-BE49-F238E27FC236}">
                <a16:creationId xmlns:a16="http://schemas.microsoft.com/office/drawing/2014/main" id="{43FFD123-5238-EF41-B048-C3A04D6171CA}"/>
              </a:ext>
            </a:extLst>
          </p:cNvPr>
          <p:cNvSpPr/>
          <p:nvPr/>
        </p:nvSpPr>
        <p:spPr>
          <a:xfrm>
            <a:off x="7340601" y="682096"/>
            <a:ext cx="1003300"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67345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833D2E4-4325-E041-A6C3-BAB35EEE0520}"/>
              </a:ext>
            </a:extLst>
          </p:cNvPr>
          <p:cNvPicPr>
            <a:picLocks noChangeAspect="1"/>
          </p:cNvPicPr>
          <p:nvPr/>
        </p:nvPicPr>
        <p:blipFill>
          <a:blip r:embed="rId3"/>
          <a:stretch>
            <a:fillRect/>
          </a:stretch>
        </p:blipFill>
        <p:spPr>
          <a:xfrm>
            <a:off x="4852279" y="722842"/>
            <a:ext cx="6628521" cy="5984082"/>
          </a:xfrm>
          <a:prstGeom prst="rect">
            <a:avLst/>
          </a:prstGeom>
        </p:spPr>
      </p:pic>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4242B-4DC5-1A42-88E9-1B7C5AD69817}"/>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Header Navigation  - Tabs</a:t>
            </a:r>
          </a:p>
        </p:txBody>
      </p:sp>
      <p:sp>
        <p:nvSpPr>
          <p:cNvPr id="3" name="Content Placeholder 2">
            <a:extLst>
              <a:ext uri="{FF2B5EF4-FFF2-40B4-BE49-F238E27FC236}">
                <a16:creationId xmlns:a16="http://schemas.microsoft.com/office/drawing/2014/main" id="{B0777451-C107-BB48-8656-03F65CBD4766}"/>
              </a:ext>
            </a:extLst>
          </p:cNvPr>
          <p:cNvSpPr>
            <a:spLocks noGrp="1"/>
          </p:cNvSpPr>
          <p:nvPr>
            <p:ph sz="half" idx="1"/>
          </p:nvPr>
        </p:nvSpPr>
        <p:spPr>
          <a:xfrm>
            <a:off x="643468" y="2638044"/>
            <a:ext cx="3363974" cy="3415622"/>
          </a:xfrm>
        </p:spPr>
        <p:txBody>
          <a:bodyPr vert="horz" lIns="91440" tIns="45720" rIns="91440" bIns="45720" rtlCol="0">
            <a:normAutofit/>
          </a:bodyPr>
          <a:lstStyle/>
          <a:p>
            <a:pPr marL="0" indent="0">
              <a:buNone/>
            </a:pPr>
            <a:r>
              <a:rPr lang="en-US" sz="2400" b="1" dirty="0">
                <a:solidFill>
                  <a:schemeClr val="bg1"/>
                </a:solidFill>
              </a:rPr>
              <a:t>Report</a:t>
            </a:r>
          </a:p>
          <a:p>
            <a:pPr marL="0" indent="0">
              <a:buNone/>
            </a:pPr>
            <a:r>
              <a:rPr lang="en-US" sz="2400" dirty="0">
                <a:solidFill>
                  <a:schemeClr val="bg1"/>
                </a:solidFill>
              </a:rPr>
              <a:t>This beautiful report is comprehensive and easy to read and can easily be shared with other stakeholders.</a:t>
            </a:r>
          </a:p>
          <a:p>
            <a:pPr marL="0" indent="0">
              <a:buNone/>
            </a:pPr>
            <a:endParaRPr lang="en-US" sz="2400" dirty="0">
              <a:solidFill>
                <a:schemeClr val="bg1"/>
              </a:solidFill>
            </a:endParaRPr>
          </a:p>
        </p:txBody>
      </p:sp>
      <p:sp>
        <p:nvSpPr>
          <p:cNvPr id="8" name="Rounded Rectangle 7">
            <a:extLst>
              <a:ext uri="{FF2B5EF4-FFF2-40B4-BE49-F238E27FC236}">
                <a16:creationId xmlns:a16="http://schemas.microsoft.com/office/drawing/2014/main" id="{F9E43C0B-4BD4-7D40-B45B-D518BAF262F9}"/>
              </a:ext>
            </a:extLst>
          </p:cNvPr>
          <p:cNvSpPr/>
          <p:nvPr/>
        </p:nvSpPr>
        <p:spPr>
          <a:xfrm>
            <a:off x="8216900" y="682096"/>
            <a:ext cx="1085719"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50263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30271E-5B6E-2743-8E4D-C89D0F5867BB}"/>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Property Record Landing Page</a:t>
            </a:r>
          </a:p>
        </p:txBody>
      </p:sp>
      <p:sp>
        <p:nvSpPr>
          <p:cNvPr id="3" name="Text Placeholder 2">
            <a:extLst>
              <a:ext uri="{FF2B5EF4-FFF2-40B4-BE49-F238E27FC236}">
                <a16:creationId xmlns:a16="http://schemas.microsoft.com/office/drawing/2014/main" id="{00309926-8E82-0A41-B32B-955C8A2FF224}"/>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273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54C6B5A-3C8C-E54B-B55B-7740F86F5E76}"/>
              </a:ext>
            </a:extLst>
          </p:cNvPr>
          <p:cNvSpPr>
            <a:spLocks noGrp="1"/>
          </p:cNvSpPr>
          <p:nvPr>
            <p:ph type="title"/>
          </p:nvPr>
        </p:nvSpPr>
        <p:spPr>
          <a:xfrm>
            <a:off x="966952" y="1204108"/>
            <a:ext cx="2669406" cy="1781175"/>
          </a:xfrm>
        </p:spPr>
        <p:txBody>
          <a:bodyPr>
            <a:normAutofit/>
          </a:bodyPr>
          <a:lstStyle/>
          <a:p>
            <a:r>
              <a:rPr lang="en-US" sz="3200">
                <a:solidFill>
                  <a:srgbClr val="FFFFFF"/>
                </a:solidFill>
              </a:rPr>
              <a:t>Property Record Landing Page</a:t>
            </a:r>
          </a:p>
        </p:txBody>
      </p:sp>
      <p:sp>
        <p:nvSpPr>
          <p:cNvPr id="12" name="Content Placeholder 11">
            <a:extLst>
              <a:ext uri="{FF2B5EF4-FFF2-40B4-BE49-F238E27FC236}">
                <a16:creationId xmlns:a16="http://schemas.microsoft.com/office/drawing/2014/main" id="{8F90818E-C827-480E-BDCE-D968D490D83A}"/>
              </a:ext>
            </a:extLst>
          </p:cNvPr>
          <p:cNvSpPr>
            <a:spLocks noGrp="1"/>
          </p:cNvSpPr>
          <p:nvPr>
            <p:ph idx="1"/>
          </p:nvPr>
        </p:nvSpPr>
        <p:spPr>
          <a:xfrm>
            <a:off x="966951" y="3355130"/>
            <a:ext cx="2669407" cy="2427333"/>
          </a:xfrm>
        </p:spPr>
        <p:txBody>
          <a:bodyPr>
            <a:normAutofit/>
          </a:bodyPr>
          <a:lstStyle/>
          <a:p>
            <a:pPr marL="0" indent="0">
              <a:buNone/>
            </a:pPr>
            <a:r>
              <a:rPr lang="en-US" dirty="0"/>
              <a:t>This is what the Admins will see on their list of properties created by their Borrowers.</a:t>
            </a:r>
          </a:p>
        </p:txBody>
      </p:sp>
      <p:pic>
        <p:nvPicPr>
          <p:cNvPr id="13" name="Content Placeholder 6">
            <a:extLst>
              <a:ext uri="{FF2B5EF4-FFF2-40B4-BE49-F238E27FC236}">
                <a16:creationId xmlns:a16="http://schemas.microsoft.com/office/drawing/2014/main" id="{B79A1574-309B-5646-88D1-9B22C7293165}"/>
              </a:ext>
            </a:extLst>
          </p:cNvPr>
          <p:cNvPicPr>
            <a:picLocks noChangeAspect="1"/>
          </p:cNvPicPr>
          <p:nvPr/>
        </p:nvPicPr>
        <p:blipFill rotWithShape="1">
          <a:blip r:embed="rId2"/>
          <a:srcRect t="9241" r="36868" b="22001"/>
          <a:stretch/>
        </p:blipFill>
        <p:spPr>
          <a:xfrm>
            <a:off x="4755543" y="952500"/>
            <a:ext cx="7245957" cy="4813970"/>
          </a:xfrm>
          <a:prstGeom prst="rect">
            <a:avLst/>
          </a:prstGeom>
        </p:spPr>
      </p:pic>
    </p:spTree>
    <p:extLst>
      <p:ext uri="{BB962C8B-B14F-4D97-AF65-F5344CB8AC3E}">
        <p14:creationId xmlns:p14="http://schemas.microsoft.com/office/powerpoint/2010/main" val="2372336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13C77-171C-A94D-BDB4-7DB8FC90D735}"/>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Property Record Landing Page</a:t>
            </a:r>
          </a:p>
        </p:txBody>
      </p:sp>
      <p:sp>
        <p:nvSpPr>
          <p:cNvPr id="3" name="Content Placeholder 2">
            <a:extLst>
              <a:ext uri="{FF2B5EF4-FFF2-40B4-BE49-F238E27FC236}">
                <a16:creationId xmlns:a16="http://schemas.microsoft.com/office/drawing/2014/main" id="{142687B8-1DE2-8F42-A279-731B9EFBC246}"/>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dirty="0">
                <a:solidFill>
                  <a:schemeClr val="bg1"/>
                </a:solidFill>
              </a:rPr>
              <a:t>Sorting</a:t>
            </a:r>
          </a:p>
          <a:p>
            <a:pPr marL="57150" indent="0">
              <a:buNone/>
            </a:pPr>
            <a:r>
              <a:rPr lang="en-US" sz="2400" dirty="0">
                <a:solidFill>
                  <a:schemeClr val="bg1"/>
                </a:solidFill>
              </a:rPr>
              <a:t>Searching</a:t>
            </a:r>
          </a:p>
          <a:p>
            <a:pPr marL="57150" indent="0">
              <a:buNone/>
            </a:pPr>
            <a:r>
              <a:rPr lang="en-US" sz="2400" dirty="0">
                <a:solidFill>
                  <a:schemeClr val="bg1"/>
                </a:solidFill>
              </a:rPr>
              <a:t>Mapping Properties</a:t>
            </a:r>
          </a:p>
          <a:p>
            <a:pPr marL="57150" indent="0">
              <a:buNone/>
            </a:pPr>
            <a:r>
              <a:rPr lang="en-US" sz="2400" dirty="0">
                <a:solidFill>
                  <a:schemeClr val="bg1"/>
                </a:solidFill>
              </a:rPr>
              <a:t>Navigation Shortcuts</a:t>
            </a:r>
          </a:p>
          <a:p>
            <a:pPr marL="57150" indent="0">
              <a:buNone/>
            </a:pPr>
            <a:r>
              <a:rPr lang="en-US" sz="2400" dirty="0">
                <a:solidFill>
                  <a:schemeClr val="bg1"/>
                </a:solidFill>
              </a:rPr>
              <a:t>Property Status Types </a:t>
            </a:r>
          </a:p>
          <a:p>
            <a:pPr marL="57150" indent="0">
              <a:buNone/>
            </a:pPr>
            <a:r>
              <a:rPr lang="en-US" sz="2400" dirty="0">
                <a:solidFill>
                  <a:schemeClr val="bg1"/>
                </a:solidFill>
              </a:rPr>
              <a:t>Deleting Properties</a:t>
            </a:r>
          </a:p>
          <a:p>
            <a:pPr marL="57150" indent="0">
              <a:buNone/>
            </a:pPr>
            <a:r>
              <a:rPr lang="en-US" sz="2400" dirty="0">
                <a:solidFill>
                  <a:schemeClr val="bg1"/>
                </a:solidFill>
              </a:rPr>
              <a:t>Printing the Walk Sheet</a:t>
            </a:r>
          </a:p>
          <a:p>
            <a:pPr marL="57150" indent="0">
              <a:buNone/>
            </a:pPr>
            <a:endParaRPr lang="en-US" sz="2400" dirty="0">
              <a:solidFill>
                <a:schemeClr val="bg1"/>
              </a:solidFill>
            </a:endParaRPr>
          </a:p>
        </p:txBody>
      </p:sp>
      <p:pic>
        <p:nvPicPr>
          <p:cNvPr id="11" name="Content Placeholder 6">
            <a:extLst>
              <a:ext uri="{FF2B5EF4-FFF2-40B4-BE49-F238E27FC236}">
                <a16:creationId xmlns:a16="http://schemas.microsoft.com/office/drawing/2014/main" id="{78933DCC-18FB-2B48-BB56-8D955A45D220}"/>
              </a:ext>
            </a:extLst>
          </p:cNvPr>
          <p:cNvPicPr>
            <a:picLocks noChangeAspect="1"/>
          </p:cNvPicPr>
          <p:nvPr/>
        </p:nvPicPr>
        <p:blipFill rotWithShape="1">
          <a:blip r:embed="rId3"/>
          <a:srcRect t="9241" r="21266" b="22001"/>
          <a:stretch/>
        </p:blipFill>
        <p:spPr>
          <a:xfrm>
            <a:off x="4704743" y="952500"/>
            <a:ext cx="7436457" cy="3961518"/>
          </a:xfrm>
          <a:prstGeom prst="rect">
            <a:avLst/>
          </a:prstGeom>
        </p:spPr>
      </p:pic>
    </p:spTree>
    <p:extLst>
      <p:ext uri="{BB962C8B-B14F-4D97-AF65-F5344CB8AC3E}">
        <p14:creationId xmlns:p14="http://schemas.microsoft.com/office/powerpoint/2010/main" val="3754749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13C77-171C-A94D-BDB4-7DB8FC90D735}"/>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Record Landing Page</a:t>
            </a:r>
          </a:p>
        </p:txBody>
      </p:sp>
      <p:sp>
        <p:nvSpPr>
          <p:cNvPr id="3" name="Content Placeholder 2">
            <a:extLst>
              <a:ext uri="{FF2B5EF4-FFF2-40B4-BE49-F238E27FC236}">
                <a16:creationId xmlns:a16="http://schemas.microsoft.com/office/drawing/2014/main" id="{142687B8-1DE2-8F42-A279-731B9EFBC246}"/>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Sorting</a:t>
            </a:r>
          </a:p>
          <a:p>
            <a:pPr marL="57150" indent="0">
              <a:buNone/>
            </a:pPr>
            <a:r>
              <a:rPr lang="en-US" sz="2400" dirty="0">
                <a:solidFill>
                  <a:schemeClr val="bg1"/>
                </a:solidFill>
              </a:rPr>
              <a:t>All columns can be sorted in alphabetical or numeric order by clicking on the column header to help find or organize your data.</a:t>
            </a:r>
          </a:p>
        </p:txBody>
      </p:sp>
      <p:pic>
        <p:nvPicPr>
          <p:cNvPr id="11" name="Content Placeholder 6">
            <a:extLst>
              <a:ext uri="{FF2B5EF4-FFF2-40B4-BE49-F238E27FC236}">
                <a16:creationId xmlns:a16="http://schemas.microsoft.com/office/drawing/2014/main" id="{78933DCC-18FB-2B48-BB56-8D955A45D220}"/>
              </a:ext>
            </a:extLst>
          </p:cNvPr>
          <p:cNvPicPr>
            <a:picLocks noChangeAspect="1"/>
          </p:cNvPicPr>
          <p:nvPr/>
        </p:nvPicPr>
        <p:blipFill rotWithShape="1">
          <a:blip r:embed="rId3"/>
          <a:srcRect t="9241" r="21266" b="22001"/>
          <a:stretch/>
        </p:blipFill>
        <p:spPr>
          <a:xfrm>
            <a:off x="4704743" y="952500"/>
            <a:ext cx="7436457" cy="3961518"/>
          </a:xfrm>
          <a:prstGeom prst="rect">
            <a:avLst/>
          </a:prstGeom>
        </p:spPr>
      </p:pic>
      <p:sp>
        <p:nvSpPr>
          <p:cNvPr id="12" name="Rounded Rectangle 11">
            <a:extLst>
              <a:ext uri="{FF2B5EF4-FFF2-40B4-BE49-F238E27FC236}">
                <a16:creationId xmlns:a16="http://schemas.microsoft.com/office/drawing/2014/main" id="{DB68DED5-D9F4-6F40-A01B-BC2C49F0E51C}"/>
              </a:ext>
            </a:extLst>
          </p:cNvPr>
          <p:cNvSpPr/>
          <p:nvPr/>
        </p:nvSpPr>
        <p:spPr>
          <a:xfrm>
            <a:off x="4704742" y="2638044"/>
            <a:ext cx="7436457"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4854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13C77-171C-A94D-BDB4-7DB8FC90D735}"/>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Record Landing Page</a:t>
            </a:r>
          </a:p>
        </p:txBody>
      </p:sp>
      <p:sp>
        <p:nvSpPr>
          <p:cNvPr id="3" name="Content Placeholder 2">
            <a:extLst>
              <a:ext uri="{FF2B5EF4-FFF2-40B4-BE49-F238E27FC236}">
                <a16:creationId xmlns:a16="http://schemas.microsoft.com/office/drawing/2014/main" id="{142687B8-1DE2-8F42-A279-731B9EFBC246}"/>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Searching</a:t>
            </a:r>
          </a:p>
          <a:p>
            <a:pPr marL="57150" indent="0">
              <a:buNone/>
            </a:pPr>
            <a:r>
              <a:rPr lang="en-US" sz="2400" dirty="0">
                <a:solidFill>
                  <a:schemeClr val="bg1"/>
                </a:solidFill>
              </a:rPr>
              <a:t>Use the search box as a quick way to find information when your database starts to grow.</a:t>
            </a:r>
          </a:p>
        </p:txBody>
      </p:sp>
      <p:pic>
        <p:nvPicPr>
          <p:cNvPr id="11" name="Content Placeholder 6">
            <a:extLst>
              <a:ext uri="{FF2B5EF4-FFF2-40B4-BE49-F238E27FC236}">
                <a16:creationId xmlns:a16="http://schemas.microsoft.com/office/drawing/2014/main" id="{78933DCC-18FB-2B48-BB56-8D955A45D220}"/>
              </a:ext>
            </a:extLst>
          </p:cNvPr>
          <p:cNvPicPr>
            <a:picLocks noChangeAspect="1"/>
          </p:cNvPicPr>
          <p:nvPr/>
        </p:nvPicPr>
        <p:blipFill rotWithShape="1">
          <a:blip r:embed="rId3"/>
          <a:srcRect t="9241" r="21266" b="22001"/>
          <a:stretch/>
        </p:blipFill>
        <p:spPr>
          <a:xfrm>
            <a:off x="4704743" y="952500"/>
            <a:ext cx="7436457" cy="3961518"/>
          </a:xfrm>
          <a:prstGeom prst="rect">
            <a:avLst/>
          </a:prstGeom>
        </p:spPr>
      </p:pic>
      <p:sp>
        <p:nvSpPr>
          <p:cNvPr id="6" name="Rounded Rectangle 5">
            <a:extLst>
              <a:ext uri="{FF2B5EF4-FFF2-40B4-BE49-F238E27FC236}">
                <a16:creationId xmlns:a16="http://schemas.microsoft.com/office/drawing/2014/main" id="{520A4A5E-B44C-C14F-87C9-E5E09BB0572D}"/>
              </a:ext>
            </a:extLst>
          </p:cNvPr>
          <p:cNvSpPr/>
          <p:nvPr/>
        </p:nvSpPr>
        <p:spPr>
          <a:xfrm>
            <a:off x="10502900" y="2453894"/>
            <a:ext cx="1638299"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861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21ED1-51EA-324D-A14A-732E6B45C6A3}"/>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Setting up Customer Accounts</a:t>
            </a:r>
          </a:p>
        </p:txBody>
      </p:sp>
      <p:sp>
        <p:nvSpPr>
          <p:cNvPr id="3" name="Content Placeholder 2">
            <a:extLst>
              <a:ext uri="{FF2B5EF4-FFF2-40B4-BE49-F238E27FC236}">
                <a16:creationId xmlns:a16="http://schemas.microsoft.com/office/drawing/2014/main" id="{8314400C-0FAA-1B48-9C66-40A56A347252}"/>
              </a:ext>
            </a:extLst>
          </p:cNvPr>
          <p:cNvSpPr>
            <a:spLocks noGrp="1"/>
          </p:cNvSpPr>
          <p:nvPr>
            <p:ph sz="half" idx="1"/>
          </p:nvPr>
        </p:nvSpPr>
        <p:spPr>
          <a:xfrm>
            <a:off x="643468" y="2638044"/>
            <a:ext cx="3528482" cy="3911346"/>
          </a:xfrm>
        </p:spPr>
        <p:txBody>
          <a:bodyPr vert="horz" lIns="91440" tIns="45720" rIns="91440" bIns="45720" rtlCol="0">
            <a:normAutofit/>
          </a:bodyPr>
          <a:lstStyle/>
          <a:p>
            <a:pPr marL="285750"/>
            <a:r>
              <a:rPr lang="en-US" sz="2400" dirty="0">
                <a:solidFill>
                  <a:schemeClr val="bg1"/>
                </a:solidFill>
              </a:rPr>
              <a:t>Sending your unique link to Customers</a:t>
            </a:r>
          </a:p>
          <a:p>
            <a:pPr marL="285750"/>
            <a:r>
              <a:rPr lang="en-US" sz="2400" dirty="0">
                <a:solidFill>
                  <a:schemeClr val="bg1"/>
                </a:solidFill>
              </a:rPr>
              <a:t>Customer account creation process</a:t>
            </a:r>
          </a:p>
          <a:p>
            <a:pPr marL="285750"/>
            <a:r>
              <a:rPr lang="en-US" sz="2400" dirty="0">
                <a:solidFill>
                  <a:schemeClr val="bg1"/>
                </a:solidFill>
              </a:rPr>
              <a:t>Consider embedding your unique link in you email signature</a:t>
            </a:r>
          </a:p>
          <a:p>
            <a:pPr marL="285750"/>
            <a:r>
              <a:rPr lang="en-US" sz="2400" i="1" dirty="0">
                <a:solidFill>
                  <a:schemeClr val="bg1"/>
                </a:solidFill>
              </a:rPr>
              <a:t>ONLY send out the original link, do NOT copy the webpage </a:t>
            </a:r>
            <a:r>
              <a:rPr lang="en-US" sz="2400" i="1" dirty="0" err="1">
                <a:solidFill>
                  <a:schemeClr val="bg1"/>
                </a:solidFill>
              </a:rPr>
              <a:t>url</a:t>
            </a:r>
            <a:endParaRPr lang="en-US" sz="2400" i="1" dirty="0">
              <a:solidFill>
                <a:schemeClr val="bg1"/>
              </a:solidFill>
            </a:endParaRPr>
          </a:p>
          <a:p>
            <a:endParaRPr lang="en-US" sz="2000" dirty="0">
              <a:solidFill>
                <a:schemeClr val="bg1"/>
              </a:solidFill>
            </a:endParaRPr>
          </a:p>
        </p:txBody>
      </p:sp>
      <p:pic>
        <p:nvPicPr>
          <p:cNvPr id="6" name="Content Placeholder 5">
            <a:extLst>
              <a:ext uri="{FF2B5EF4-FFF2-40B4-BE49-F238E27FC236}">
                <a16:creationId xmlns:a16="http://schemas.microsoft.com/office/drawing/2014/main" id="{8834F0BD-9104-3745-B9A6-5FE9222FF66D}"/>
              </a:ext>
            </a:extLst>
          </p:cNvPr>
          <p:cNvPicPr>
            <a:picLocks noGrp="1" noChangeAspect="1"/>
          </p:cNvPicPr>
          <p:nvPr>
            <p:ph sz="half" idx="2"/>
          </p:nvPr>
        </p:nvPicPr>
        <p:blipFill rotWithShape="1">
          <a:blip r:embed="rId3"/>
          <a:srcRect r="54754" b="14240"/>
          <a:stretch/>
        </p:blipFill>
        <p:spPr>
          <a:xfrm>
            <a:off x="4789036" y="194205"/>
            <a:ext cx="4989964" cy="5178277"/>
          </a:xfrm>
          <a:prstGeom prst="rect">
            <a:avLst/>
          </a:prstGeom>
        </p:spPr>
      </p:pic>
      <p:pic>
        <p:nvPicPr>
          <p:cNvPr id="7" name="Picture 6">
            <a:extLst>
              <a:ext uri="{FF2B5EF4-FFF2-40B4-BE49-F238E27FC236}">
                <a16:creationId xmlns:a16="http://schemas.microsoft.com/office/drawing/2014/main" id="{D62B68CD-79C1-EA41-A6D9-64C25352DFC7}"/>
              </a:ext>
            </a:extLst>
          </p:cNvPr>
          <p:cNvPicPr>
            <a:picLocks noChangeAspect="1"/>
          </p:cNvPicPr>
          <p:nvPr/>
        </p:nvPicPr>
        <p:blipFill>
          <a:blip r:embed="rId4"/>
          <a:stretch>
            <a:fillRect/>
          </a:stretch>
        </p:blipFill>
        <p:spPr>
          <a:xfrm>
            <a:off x="6580181" y="3695700"/>
            <a:ext cx="5462143" cy="3040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531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0217-093F-2E4B-82A9-630C6C2D8D80}"/>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Record Landing Page</a:t>
            </a:r>
          </a:p>
        </p:txBody>
      </p:sp>
      <p:sp>
        <p:nvSpPr>
          <p:cNvPr id="3" name="Content Placeholder 2">
            <a:extLst>
              <a:ext uri="{FF2B5EF4-FFF2-40B4-BE49-F238E27FC236}">
                <a16:creationId xmlns:a16="http://schemas.microsoft.com/office/drawing/2014/main" id="{17827539-FAF3-974C-9CB9-C2C0E98A0A2B}"/>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Mapping Properties</a:t>
            </a:r>
          </a:p>
          <a:p>
            <a:pPr marL="57150" indent="0">
              <a:buNone/>
            </a:pPr>
            <a:r>
              <a:rPr lang="en-US" sz="2400" dirty="0">
                <a:solidFill>
                  <a:schemeClr val="bg1"/>
                </a:solidFill>
              </a:rPr>
              <a:t>Use the mapping feature to see your rehab projects displayed on a map. Filter your results with the drop down lists at the top of the page.</a:t>
            </a:r>
          </a:p>
        </p:txBody>
      </p:sp>
      <p:pic>
        <p:nvPicPr>
          <p:cNvPr id="5" name="Content Placeholder 4">
            <a:extLst>
              <a:ext uri="{FF2B5EF4-FFF2-40B4-BE49-F238E27FC236}">
                <a16:creationId xmlns:a16="http://schemas.microsoft.com/office/drawing/2014/main" id="{E5B60363-799A-9B4B-BEBD-A8A233540EC4}"/>
              </a:ext>
            </a:extLst>
          </p:cNvPr>
          <p:cNvPicPr>
            <a:picLocks noGrp="1" noChangeAspect="1"/>
          </p:cNvPicPr>
          <p:nvPr>
            <p:ph sz="half" idx="2"/>
          </p:nvPr>
        </p:nvPicPr>
        <p:blipFill>
          <a:blip r:embed="rId2"/>
          <a:stretch>
            <a:fillRect/>
          </a:stretch>
        </p:blipFill>
        <p:spPr>
          <a:xfrm>
            <a:off x="4904063" y="643467"/>
            <a:ext cx="7046637" cy="5020728"/>
          </a:xfrm>
          <a:prstGeom prst="rect">
            <a:avLst/>
          </a:prstGeom>
        </p:spPr>
      </p:pic>
      <p:sp>
        <p:nvSpPr>
          <p:cNvPr id="8" name="Rounded Rectangle 7">
            <a:extLst>
              <a:ext uri="{FF2B5EF4-FFF2-40B4-BE49-F238E27FC236}">
                <a16:creationId xmlns:a16="http://schemas.microsoft.com/office/drawing/2014/main" id="{9EA293FA-3E1F-BD49-8596-5E013A71F45D}"/>
              </a:ext>
            </a:extLst>
          </p:cNvPr>
          <p:cNvSpPr/>
          <p:nvPr/>
        </p:nvSpPr>
        <p:spPr>
          <a:xfrm>
            <a:off x="9153331" y="859896"/>
            <a:ext cx="914400" cy="3683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247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13C77-171C-A94D-BDB4-7DB8FC90D735}"/>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Record Landing Page</a:t>
            </a:r>
          </a:p>
        </p:txBody>
      </p:sp>
      <p:sp>
        <p:nvSpPr>
          <p:cNvPr id="3" name="Content Placeholder 2">
            <a:extLst>
              <a:ext uri="{FF2B5EF4-FFF2-40B4-BE49-F238E27FC236}">
                <a16:creationId xmlns:a16="http://schemas.microsoft.com/office/drawing/2014/main" id="{142687B8-1DE2-8F42-A279-731B9EFBC246}"/>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Navigation Shortcuts</a:t>
            </a:r>
          </a:p>
          <a:p>
            <a:pPr marL="57150" indent="0">
              <a:buNone/>
            </a:pPr>
            <a:r>
              <a:rPr lang="en-US" sz="2400" dirty="0">
                <a:solidFill>
                  <a:schemeClr val="bg1"/>
                </a:solidFill>
              </a:rPr>
              <a:t>These are a handy way to quickly jump to the exact page that you are looking for. Select the Repair, Risk or Report Tabs to jump to.</a:t>
            </a:r>
          </a:p>
        </p:txBody>
      </p:sp>
      <p:pic>
        <p:nvPicPr>
          <p:cNvPr id="5" name="Picture 4">
            <a:extLst>
              <a:ext uri="{FF2B5EF4-FFF2-40B4-BE49-F238E27FC236}">
                <a16:creationId xmlns:a16="http://schemas.microsoft.com/office/drawing/2014/main" id="{44AFD9CC-B838-0447-9B7D-EA1E181A05BE}"/>
              </a:ext>
            </a:extLst>
          </p:cNvPr>
          <p:cNvPicPr>
            <a:picLocks noChangeAspect="1"/>
          </p:cNvPicPr>
          <p:nvPr/>
        </p:nvPicPr>
        <p:blipFill>
          <a:blip r:embed="rId3"/>
          <a:stretch>
            <a:fillRect/>
          </a:stretch>
        </p:blipFill>
        <p:spPr>
          <a:xfrm>
            <a:off x="4743450" y="643467"/>
            <a:ext cx="7232650" cy="4789834"/>
          </a:xfrm>
          <a:prstGeom prst="rect">
            <a:avLst/>
          </a:prstGeom>
        </p:spPr>
      </p:pic>
      <p:sp>
        <p:nvSpPr>
          <p:cNvPr id="8" name="Rounded Rectangle 7">
            <a:extLst>
              <a:ext uri="{FF2B5EF4-FFF2-40B4-BE49-F238E27FC236}">
                <a16:creationId xmlns:a16="http://schemas.microsoft.com/office/drawing/2014/main" id="{6D8EA2AB-5641-AC46-BF34-C041915BC29C}"/>
              </a:ext>
            </a:extLst>
          </p:cNvPr>
          <p:cNvSpPr/>
          <p:nvPr/>
        </p:nvSpPr>
        <p:spPr>
          <a:xfrm>
            <a:off x="10274301" y="2854234"/>
            <a:ext cx="1003300" cy="1171666"/>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2710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13C77-171C-A94D-BDB4-7DB8FC90D735}"/>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Record Landing Page</a:t>
            </a:r>
          </a:p>
        </p:txBody>
      </p:sp>
      <p:sp>
        <p:nvSpPr>
          <p:cNvPr id="3" name="Content Placeholder 2">
            <a:extLst>
              <a:ext uri="{FF2B5EF4-FFF2-40B4-BE49-F238E27FC236}">
                <a16:creationId xmlns:a16="http://schemas.microsoft.com/office/drawing/2014/main" id="{142687B8-1DE2-8F42-A279-731B9EFBC246}"/>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Property Status Types</a:t>
            </a:r>
          </a:p>
          <a:p>
            <a:pPr marL="57150" indent="0">
              <a:buNone/>
            </a:pPr>
            <a:r>
              <a:rPr lang="en-US" sz="2400" dirty="0">
                <a:solidFill>
                  <a:schemeClr val="bg1"/>
                </a:solidFill>
              </a:rPr>
              <a:t>These Statuses (Prospect, Funded, Closed, Inactive) can be used to organize your property records. </a:t>
            </a:r>
          </a:p>
        </p:txBody>
      </p:sp>
      <p:pic>
        <p:nvPicPr>
          <p:cNvPr id="4" name="Picture 3">
            <a:extLst>
              <a:ext uri="{FF2B5EF4-FFF2-40B4-BE49-F238E27FC236}">
                <a16:creationId xmlns:a16="http://schemas.microsoft.com/office/drawing/2014/main" id="{D39B59B2-366D-6A47-98CB-BF34BD07F838}"/>
              </a:ext>
            </a:extLst>
          </p:cNvPr>
          <p:cNvPicPr>
            <a:picLocks noChangeAspect="1"/>
          </p:cNvPicPr>
          <p:nvPr/>
        </p:nvPicPr>
        <p:blipFill>
          <a:blip r:embed="rId3"/>
          <a:stretch>
            <a:fillRect/>
          </a:stretch>
        </p:blipFill>
        <p:spPr>
          <a:xfrm>
            <a:off x="4742843" y="643467"/>
            <a:ext cx="7254980" cy="4826000"/>
          </a:xfrm>
          <a:prstGeom prst="rect">
            <a:avLst/>
          </a:prstGeom>
        </p:spPr>
      </p:pic>
      <p:sp>
        <p:nvSpPr>
          <p:cNvPr id="8" name="Rounded Rectangle 7">
            <a:extLst>
              <a:ext uri="{FF2B5EF4-FFF2-40B4-BE49-F238E27FC236}">
                <a16:creationId xmlns:a16="http://schemas.microsoft.com/office/drawing/2014/main" id="{07F6F8F3-5FAE-C948-8A51-47181E04477C}"/>
              </a:ext>
            </a:extLst>
          </p:cNvPr>
          <p:cNvSpPr/>
          <p:nvPr/>
        </p:nvSpPr>
        <p:spPr>
          <a:xfrm>
            <a:off x="11036301" y="2854234"/>
            <a:ext cx="1003300" cy="904966"/>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42937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13C77-171C-A94D-BDB4-7DB8FC90D735}"/>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Record Landing Page</a:t>
            </a:r>
          </a:p>
        </p:txBody>
      </p:sp>
      <p:sp>
        <p:nvSpPr>
          <p:cNvPr id="3" name="Content Placeholder 2">
            <a:extLst>
              <a:ext uri="{FF2B5EF4-FFF2-40B4-BE49-F238E27FC236}">
                <a16:creationId xmlns:a16="http://schemas.microsoft.com/office/drawing/2014/main" id="{142687B8-1DE2-8F42-A279-731B9EFBC246}"/>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Deleting Properties</a:t>
            </a:r>
          </a:p>
          <a:p>
            <a:pPr marL="57150" indent="0">
              <a:buNone/>
            </a:pPr>
            <a:r>
              <a:rPr lang="en-US" sz="2400" dirty="0">
                <a:solidFill>
                  <a:schemeClr val="bg1"/>
                </a:solidFill>
              </a:rPr>
              <a:t>The Delete option at the bottom of the Status drop down list can be used to remove unwanted records.</a:t>
            </a:r>
          </a:p>
        </p:txBody>
      </p:sp>
      <p:pic>
        <p:nvPicPr>
          <p:cNvPr id="6" name="Picture 5">
            <a:extLst>
              <a:ext uri="{FF2B5EF4-FFF2-40B4-BE49-F238E27FC236}">
                <a16:creationId xmlns:a16="http://schemas.microsoft.com/office/drawing/2014/main" id="{CBB17A45-B8AE-0F4E-93E3-EAC69DFAF196}"/>
              </a:ext>
            </a:extLst>
          </p:cNvPr>
          <p:cNvPicPr>
            <a:picLocks noChangeAspect="1"/>
          </p:cNvPicPr>
          <p:nvPr/>
        </p:nvPicPr>
        <p:blipFill>
          <a:blip r:embed="rId3"/>
          <a:stretch>
            <a:fillRect/>
          </a:stretch>
        </p:blipFill>
        <p:spPr>
          <a:xfrm>
            <a:off x="4742843" y="643467"/>
            <a:ext cx="7254980" cy="4826000"/>
          </a:xfrm>
          <a:prstGeom prst="rect">
            <a:avLst/>
          </a:prstGeom>
        </p:spPr>
      </p:pic>
      <p:sp>
        <p:nvSpPr>
          <p:cNvPr id="9" name="Rounded Rectangle 8">
            <a:extLst>
              <a:ext uri="{FF2B5EF4-FFF2-40B4-BE49-F238E27FC236}">
                <a16:creationId xmlns:a16="http://schemas.microsoft.com/office/drawing/2014/main" id="{E776E5F8-886A-1B4F-AB2B-D3E2C60ED226}"/>
              </a:ext>
            </a:extLst>
          </p:cNvPr>
          <p:cNvSpPr/>
          <p:nvPr/>
        </p:nvSpPr>
        <p:spPr>
          <a:xfrm>
            <a:off x="11036301" y="3667034"/>
            <a:ext cx="1003300" cy="396966"/>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57992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FBEB2-FB86-9542-8F10-15ED63B6B3FE}"/>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Property Record Landing Page</a:t>
            </a:r>
          </a:p>
        </p:txBody>
      </p:sp>
      <p:sp>
        <p:nvSpPr>
          <p:cNvPr id="3" name="Content Placeholder 2">
            <a:extLst>
              <a:ext uri="{FF2B5EF4-FFF2-40B4-BE49-F238E27FC236}">
                <a16:creationId xmlns:a16="http://schemas.microsoft.com/office/drawing/2014/main" id="{23A8B237-726E-3342-A257-6B0CD0FE887D}"/>
              </a:ext>
            </a:extLst>
          </p:cNvPr>
          <p:cNvSpPr>
            <a:spLocks noGrp="1"/>
          </p:cNvSpPr>
          <p:nvPr>
            <p:ph sz="half" idx="1"/>
          </p:nvPr>
        </p:nvSpPr>
        <p:spPr>
          <a:xfrm>
            <a:off x="643468" y="2638044"/>
            <a:ext cx="3363974" cy="3415622"/>
          </a:xfrm>
        </p:spPr>
        <p:txBody>
          <a:bodyPr vert="horz" lIns="91440" tIns="45720" rIns="91440" bIns="45720" rtlCol="0">
            <a:normAutofit/>
          </a:bodyPr>
          <a:lstStyle/>
          <a:p>
            <a:pPr marL="57150" indent="0">
              <a:buNone/>
            </a:pPr>
            <a:r>
              <a:rPr lang="en-US" sz="2400" b="1" dirty="0">
                <a:solidFill>
                  <a:schemeClr val="bg1"/>
                </a:solidFill>
              </a:rPr>
              <a:t>Printing the Walk Sheet</a:t>
            </a:r>
          </a:p>
          <a:p>
            <a:pPr marL="57150" indent="0">
              <a:buNone/>
            </a:pPr>
            <a:r>
              <a:rPr lang="en-US" sz="2400" dirty="0">
                <a:solidFill>
                  <a:schemeClr val="bg1"/>
                </a:solidFill>
              </a:rPr>
              <a:t>The Walk Sheet is designed for people that do not have mobile internet or that prefer a paper checklist to take with them when they are walking houses.</a:t>
            </a:r>
          </a:p>
        </p:txBody>
      </p:sp>
      <p:pic>
        <p:nvPicPr>
          <p:cNvPr id="5" name="Content Placeholder 4">
            <a:extLst>
              <a:ext uri="{FF2B5EF4-FFF2-40B4-BE49-F238E27FC236}">
                <a16:creationId xmlns:a16="http://schemas.microsoft.com/office/drawing/2014/main" id="{E1915A03-B328-104A-9DB9-B56E2A138158}"/>
              </a:ext>
            </a:extLst>
          </p:cNvPr>
          <p:cNvPicPr>
            <a:picLocks noGrp="1" noChangeAspect="1"/>
          </p:cNvPicPr>
          <p:nvPr>
            <p:ph sz="half" idx="2"/>
          </p:nvPr>
        </p:nvPicPr>
        <p:blipFill rotWithShape="1">
          <a:blip r:embed="rId2"/>
          <a:srcRect b="13828"/>
          <a:stretch/>
        </p:blipFill>
        <p:spPr>
          <a:xfrm>
            <a:off x="5432413" y="2438400"/>
            <a:ext cx="6250769" cy="4241800"/>
          </a:xfrm>
          <a:prstGeom prst="rect">
            <a:avLst/>
          </a:prstGeom>
        </p:spPr>
      </p:pic>
      <p:pic>
        <p:nvPicPr>
          <p:cNvPr id="7" name="Picture 6">
            <a:extLst>
              <a:ext uri="{FF2B5EF4-FFF2-40B4-BE49-F238E27FC236}">
                <a16:creationId xmlns:a16="http://schemas.microsoft.com/office/drawing/2014/main" id="{D4011FBC-898E-2B47-A094-871A4F4861C1}"/>
              </a:ext>
            </a:extLst>
          </p:cNvPr>
          <p:cNvPicPr>
            <a:picLocks noChangeAspect="1"/>
          </p:cNvPicPr>
          <p:nvPr/>
        </p:nvPicPr>
        <p:blipFill rotWithShape="1">
          <a:blip r:embed="rId3"/>
          <a:srcRect b="62807"/>
          <a:stretch/>
        </p:blipFill>
        <p:spPr>
          <a:xfrm>
            <a:off x="4752508" y="643467"/>
            <a:ext cx="7254980" cy="1794933"/>
          </a:xfrm>
          <a:prstGeom prst="rect">
            <a:avLst/>
          </a:prstGeom>
        </p:spPr>
      </p:pic>
      <p:sp>
        <p:nvSpPr>
          <p:cNvPr id="8" name="Rounded Rectangle 7">
            <a:extLst>
              <a:ext uri="{FF2B5EF4-FFF2-40B4-BE49-F238E27FC236}">
                <a16:creationId xmlns:a16="http://schemas.microsoft.com/office/drawing/2014/main" id="{0F1FD610-B79F-D946-9191-813D03FA7C29}"/>
              </a:ext>
            </a:extLst>
          </p:cNvPr>
          <p:cNvSpPr/>
          <p:nvPr/>
        </p:nvSpPr>
        <p:spPr>
          <a:xfrm>
            <a:off x="8724900" y="1917701"/>
            <a:ext cx="1371599" cy="482600"/>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095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5F21236-3408-7F4E-BA76-A75D3F36B890}"/>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Managing Customer Records</a:t>
            </a:r>
          </a:p>
        </p:txBody>
      </p:sp>
      <p:sp>
        <p:nvSpPr>
          <p:cNvPr id="6" name="Text Placeholder 5">
            <a:extLst>
              <a:ext uri="{FF2B5EF4-FFF2-40B4-BE49-F238E27FC236}">
                <a16:creationId xmlns:a16="http://schemas.microsoft.com/office/drawing/2014/main" id="{99813E9E-B321-8D4F-BDE7-E5124DC917FF}"/>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3" name="Oval 1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530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AD5971-5B3A-AF45-9FC9-DB88902A92F9}"/>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Managing Customer Records</a:t>
            </a:r>
          </a:p>
        </p:txBody>
      </p:sp>
      <p:sp>
        <p:nvSpPr>
          <p:cNvPr id="5" name="Content Placeholder 4">
            <a:extLst>
              <a:ext uri="{FF2B5EF4-FFF2-40B4-BE49-F238E27FC236}">
                <a16:creationId xmlns:a16="http://schemas.microsoft.com/office/drawing/2014/main" id="{7A8DB038-839B-A343-A9E2-8CB91F9724CD}"/>
              </a:ext>
            </a:extLst>
          </p:cNvPr>
          <p:cNvSpPr>
            <a:spLocks noGrp="1"/>
          </p:cNvSpPr>
          <p:nvPr>
            <p:ph sz="half" idx="1"/>
          </p:nvPr>
        </p:nvSpPr>
        <p:spPr>
          <a:xfrm>
            <a:off x="643468" y="2638044"/>
            <a:ext cx="3522132" cy="3415622"/>
          </a:xfrm>
        </p:spPr>
        <p:txBody>
          <a:bodyPr vert="horz" lIns="91440" tIns="45720" rIns="91440" bIns="45720" rtlCol="0">
            <a:normAutofit/>
          </a:bodyPr>
          <a:lstStyle/>
          <a:p>
            <a:pPr marL="0" indent="0">
              <a:buNone/>
            </a:pPr>
            <a:r>
              <a:rPr lang="en-US" sz="2400" dirty="0">
                <a:solidFill>
                  <a:schemeClr val="bg1"/>
                </a:solidFill>
              </a:rPr>
              <a:t>Finding &amp; Viewing Records </a:t>
            </a:r>
          </a:p>
          <a:p>
            <a:pPr marL="0" indent="0">
              <a:buNone/>
            </a:pPr>
            <a:r>
              <a:rPr lang="en-US" sz="2400" dirty="0">
                <a:solidFill>
                  <a:schemeClr val="bg1"/>
                </a:solidFill>
              </a:rPr>
              <a:t>Editing Customer Records</a:t>
            </a:r>
          </a:p>
          <a:p>
            <a:pPr marL="0" indent="0">
              <a:buNone/>
            </a:pPr>
            <a:r>
              <a:rPr lang="en-US" sz="2400" dirty="0">
                <a:solidFill>
                  <a:schemeClr val="bg1"/>
                </a:solidFill>
              </a:rPr>
              <a:t>Collaboration Scenarios</a:t>
            </a:r>
          </a:p>
          <a:p>
            <a:pPr marL="0" indent="0">
              <a:buNone/>
            </a:pPr>
            <a:r>
              <a:rPr lang="en-US" sz="2400" dirty="0">
                <a:solidFill>
                  <a:schemeClr val="bg1"/>
                </a:solidFill>
              </a:rPr>
              <a:t>Exporting to Excel</a:t>
            </a:r>
          </a:p>
          <a:p>
            <a:pPr marL="0" indent="0">
              <a:buNone/>
            </a:pPr>
            <a:endParaRPr lang="en-US" sz="2400" dirty="0">
              <a:solidFill>
                <a:schemeClr val="bg1"/>
              </a:solidFill>
            </a:endParaRPr>
          </a:p>
        </p:txBody>
      </p:sp>
      <p:pic>
        <p:nvPicPr>
          <p:cNvPr id="7" name="Content Placeholder 6">
            <a:extLst>
              <a:ext uri="{FF2B5EF4-FFF2-40B4-BE49-F238E27FC236}">
                <a16:creationId xmlns:a16="http://schemas.microsoft.com/office/drawing/2014/main" id="{43C2C104-4ABD-D541-A54C-ADE176CB5AFA}"/>
              </a:ext>
            </a:extLst>
          </p:cNvPr>
          <p:cNvPicPr>
            <a:picLocks noGrp="1" noChangeAspect="1"/>
          </p:cNvPicPr>
          <p:nvPr>
            <p:ph sz="half" idx="2"/>
          </p:nvPr>
        </p:nvPicPr>
        <p:blipFill>
          <a:blip r:embed="rId3"/>
          <a:stretch>
            <a:fillRect/>
          </a:stretch>
        </p:blipFill>
        <p:spPr>
          <a:xfrm>
            <a:off x="4745792" y="643467"/>
            <a:ext cx="7222325" cy="4766733"/>
          </a:xfrm>
          <a:prstGeom prst="rect">
            <a:avLst/>
          </a:prstGeom>
        </p:spPr>
      </p:pic>
    </p:spTree>
    <p:extLst>
      <p:ext uri="{BB962C8B-B14F-4D97-AF65-F5344CB8AC3E}">
        <p14:creationId xmlns:p14="http://schemas.microsoft.com/office/powerpoint/2010/main" val="2931370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AD5971-5B3A-AF45-9FC9-DB88902A92F9}"/>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Managing Customer Records</a:t>
            </a:r>
          </a:p>
        </p:txBody>
      </p:sp>
      <p:sp>
        <p:nvSpPr>
          <p:cNvPr id="5" name="Content Placeholder 4">
            <a:extLst>
              <a:ext uri="{FF2B5EF4-FFF2-40B4-BE49-F238E27FC236}">
                <a16:creationId xmlns:a16="http://schemas.microsoft.com/office/drawing/2014/main" id="{7A8DB038-839B-A343-A9E2-8CB91F9724CD}"/>
              </a:ext>
            </a:extLst>
          </p:cNvPr>
          <p:cNvSpPr>
            <a:spLocks noGrp="1"/>
          </p:cNvSpPr>
          <p:nvPr>
            <p:ph sz="half" idx="1"/>
          </p:nvPr>
        </p:nvSpPr>
        <p:spPr>
          <a:xfrm>
            <a:off x="643467" y="2638044"/>
            <a:ext cx="3695267" cy="3415622"/>
          </a:xfrm>
        </p:spPr>
        <p:txBody>
          <a:bodyPr vert="horz" lIns="91440" tIns="45720" rIns="91440" bIns="45720" rtlCol="0">
            <a:normAutofit/>
          </a:bodyPr>
          <a:lstStyle/>
          <a:p>
            <a:pPr marL="0" indent="0">
              <a:buNone/>
            </a:pPr>
            <a:r>
              <a:rPr lang="en-US" sz="2400" b="1" dirty="0">
                <a:solidFill>
                  <a:schemeClr val="bg1"/>
                </a:solidFill>
              </a:rPr>
              <a:t>Finding &amp; Viewing Records</a:t>
            </a:r>
          </a:p>
          <a:p>
            <a:pPr marL="0" indent="0">
              <a:buNone/>
            </a:pPr>
            <a:r>
              <a:rPr lang="en-US" sz="2400" dirty="0">
                <a:solidFill>
                  <a:schemeClr val="bg1"/>
                </a:solidFill>
              </a:rPr>
              <a:t>The Admin can see the name of the Borrower that created the record in the far left column. Clicking the address hyperlink or navigation button will open the record to view or edit.</a:t>
            </a:r>
          </a:p>
          <a:p>
            <a:endParaRPr lang="en-US" sz="2400" dirty="0">
              <a:solidFill>
                <a:schemeClr val="bg1"/>
              </a:solidFill>
            </a:endParaRPr>
          </a:p>
        </p:txBody>
      </p:sp>
      <p:pic>
        <p:nvPicPr>
          <p:cNvPr id="7" name="Content Placeholder 6">
            <a:extLst>
              <a:ext uri="{FF2B5EF4-FFF2-40B4-BE49-F238E27FC236}">
                <a16:creationId xmlns:a16="http://schemas.microsoft.com/office/drawing/2014/main" id="{43C2C104-4ABD-D541-A54C-ADE176CB5AFA}"/>
              </a:ext>
            </a:extLst>
          </p:cNvPr>
          <p:cNvPicPr>
            <a:picLocks noGrp="1" noChangeAspect="1"/>
          </p:cNvPicPr>
          <p:nvPr>
            <p:ph sz="half" idx="2"/>
          </p:nvPr>
        </p:nvPicPr>
        <p:blipFill>
          <a:blip r:embed="rId3"/>
          <a:stretch>
            <a:fillRect/>
          </a:stretch>
        </p:blipFill>
        <p:spPr>
          <a:xfrm>
            <a:off x="4745792" y="643467"/>
            <a:ext cx="7222325" cy="4766733"/>
          </a:xfrm>
          <a:prstGeom prst="rect">
            <a:avLst/>
          </a:prstGeom>
        </p:spPr>
      </p:pic>
      <p:sp>
        <p:nvSpPr>
          <p:cNvPr id="6" name="Rounded Rectangle 5">
            <a:extLst>
              <a:ext uri="{FF2B5EF4-FFF2-40B4-BE49-F238E27FC236}">
                <a16:creationId xmlns:a16="http://schemas.microsoft.com/office/drawing/2014/main" id="{B1F819FF-4E98-B741-BBB9-03D86BB8E82E}"/>
              </a:ext>
            </a:extLst>
          </p:cNvPr>
          <p:cNvSpPr/>
          <p:nvPr/>
        </p:nvSpPr>
        <p:spPr>
          <a:xfrm>
            <a:off x="4809068" y="2843166"/>
            <a:ext cx="1121832" cy="1881233"/>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9671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AD5971-5B3A-AF45-9FC9-DB88902A92F9}"/>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Managing Customer Records</a:t>
            </a:r>
          </a:p>
        </p:txBody>
      </p:sp>
      <p:sp>
        <p:nvSpPr>
          <p:cNvPr id="5" name="Content Placeholder 4">
            <a:extLst>
              <a:ext uri="{FF2B5EF4-FFF2-40B4-BE49-F238E27FC236}">
                <a16:creationId xmlns:a16="http://schemas.microsoft.com/office/drawing/2014/main" id="{7A8DB038-839B-A343-A9E2-8CB91F9724CD}"/>
              </a:ext>
            </a:extLst>
          </p:cNvPr>
          <p:cNvSpPr>
            <a:spLocks noGrp="1"/>
          </p:cNvSpPr>
          <p:nvPr>
            <p:ph sz="half" idx="1"/>
          </p:nvPr>
        </p:nvSpPr>
        <p:spPr>
          <a:xfrm>
            <a:off x="643467" y="2638043"/>
            <a:ext cx="3474709" cy="3902455"/>
          </a:xfrm>
        </p:spPr>
        <p:txBody>
          <a:bodyPr vert="horz" lIns="91440" tIns="45720" rIns="91440" bIns="45720" rtlCol="0">
            <a:normAutofit/>
          </a:bodyPr>
          <a:lstStyle/>
          <a:p>
            <a:pPr marL="0" indent="0">
              <a:buNone/>
            </a:pPr>
            <a:r>
              <a:rPr lang="en-US" sz="2400" b="1" dirty="0">
                <a:solidFill>
                  <a:schemeClr val="bg1"/>
                </a:solidFill>
              </a:rPr>
              <a:t>Editing Customer Records</a:t>
            </a:r>
          </a:p>
          <a:p>
            <a:pPr marL="0" indent="0">
              <a:buNone/>
            </a:pPr>
            <a:r>
              <a:rPr lang="en-US" sz="2400" dirty="0">
                <a:solidFill>
                  <a:schemeClr val="bg1"/>
                </a:solidFill>
              </a:rPr>
              <a:t>Clicking the Red Lock Icon at the top right corner of the Admin’s view will allow the Admin to Lock the customer record and permit </a:t>
            </a:r>
            <a:r>
              <a:rPr lang="en-US" sz="2400" u="sng" dirty="0">
                <a:solidFill>
                  <a:schemeClr val="bg1"/>
                </a:solidFill>
              </a:rPr>
              <a:t>only</a:t>
            </a:r>
            <a:r>
              <a:rPr lang="en-US" sz="2400" dirty="0">
                <a:solidFill>
                  <a:schemeClr val="bg1"/>
                </a:solidFill>
              </a:rPr>
              <a:t> the Admin to make additional edits.</a:t>
            </a:r>
          </a:p>
          <a:p>
            <a:endParaRPr lang="en-US" sz="2400" dirty="0">
              <a:solidFill>
                <a:schemeClr val="bg1"/>
              </a:solidFill>
            </a:endParaRPr>
          </a:p>
        </p:txBody>
      </p:sp>
      <p:sp>
        <p:nvSpPr>
          <p:cNvPr id="6" name="Content Placeholder 5">
            <a:extLst>
              <a:ext uri="{FF2B5EF4-FFF2-40B4-BE49-F238E27FC236}">
                <a16:creationId xmlns:a16="http://schemas.microsoft.com/office/drawing/2014/main" id="{EC1AC154-781C-DA4B-B9C2-22AC64BFF436}"/>
              </a:ext>
            </a:extLst>
          </p:cNvPr>
          <p:cNvSpPr>
            <a:spLocks noGrp="1"/>
          </p:cNvSpPr>
          <p:nvPr>
            <p:ph sz="half" idx="2"/>
          </p:nvPr>
        </p:nvSpPr>
        <p:spPr/>
        <p:txBody>
          <a:bodyPr>
            <a:normAutofit/>
          </a:bodyPr>
          <a:lstStyle/>
          <a:p>
            <a:endParaRPr lang="en-US"/>
          </a:p>
        </p:txBody>
      </p:sp>
      <p:pic>
        <p:nvPicPr>
          <p:cNvPr id="9" name="Picture 8">
            <a:extLst>
              <a:ext uri="{FF2B5EF4-FFF2-40B4-BE49-F238E27FC236}">
                <a16:creationId xmlns:a16="http://schemas.microsoft.com/office/drawing/2014/main" id="{03FFB571-E4A5-F749-8341-8CA578E0C188}"/>
              </a:ext>
            </a:extLst>
          </p:cNvPr>
          <p:cNvPicPr>
            <a:picLocks noChangeAspect="1"/>
          </p:cNvPicPr>
          <p:nvPr/>
        </p:nvPicPr>
        <p:blipFill>
          <a:blip r:embed="rId3"/>
          <a:stretch>
            <a:fillRect/>
          </a:stretch>
        </p:blipFill>
        <p:spPr>
          <a:xfrm>
            <a:off x="4745791" y="643466"/>
            <a:ext cx="7235623" cy="5897033"/>
          </a:xfrm>
          <a:prstGeom prst="rect">
            <a:avLst/>
          </a:prstGeom>
        </p:spPr>
      </p:pic>
      <p:sp>
        <p:nvSpPr>
          <p:cNvPr id="10" name="Rounded Rectangle 9">
            <a:extLst>
              <a:ext uri="{FF2B5EF4-FFF2-40B4-BE49-F238E27FC236}">
                <a16:creationId xmlns:a16="http://schemas.microsoft.com/office/drawing/2014/main" id="{E48B7245-3008-204D-AE3A-481C3D9FEE6F}"/>
              </a:ext>
            </a:extLst>
          </p:cNvPr>
          <p:cNvSpPr/>
          <p:nvPr/>
        </p:nvSpPr>
        <p:spPr>
          <a:xfrm>
            <a:off x="11486098" y="3784577"/>
            <a:ext cx="421711" cy="433434"/>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9392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AD5971-5B3A-AF45-9FC9-DB88902A92F9}"/>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Managing Customer Records</a:t>
            </a:r>
          </a:p>
        </p:txBody>
      </p:sp>
      <p:sp>
        <p:nvSpPr>
          <p:cNvPr id="5" name="Content Placeholder 4">
            <a:extLst>
              <a:ext uri="{FF2B5EF4-FFF2-40B4-BE49-F238E27FC236}">
                <a16:creationId xmlns:a16="http://schemas.microsoft.com/office/drawing/2014/main" id="{7A8DB038-839B-A343-A9E2-8CB91F9724CD}"/>
              </a:ext>
            </a:extLst>
          </p:cNvPr>
          <p:cNvSpPr>
            <a:spLocks noGrp="1"/>
          </p:cNvSpPr>
          <p:nvPr>
            <p:ph sz="half" idx="1"/>
          </p:nvPr>
        </p:nvSpPr>
        <p:spPr>
          <a:xfrm>
            <a:off x="643468" y="2638044"/>
            <a:ext cx="3528266" cy="3724656"/>
          </a:xfrm>
        </p:spPr>
        <p:txBody>
          <a:bodyPr vert="horz" lIns="91440" tIns="45720" rIns="91440" bIns="45720" rtlCol="0">
            <a:normAutofit/>
          </a:bodyPr>
          <a:lstStyle/>
          <a:p>
            <a:pPr marL="0" indent="0">
              <a:buNone/>
            </a:pPr>
            <a:r>
              <a:rPr lang="en-US" sz="2400" b="1" dirty="0">
                <a:solidFill>
                  <a:schemeClr val="bg1"/>
                </a:solidFill>
              </a:rPr>
              <a:t>Collaboration Scenarios</a:t>
            </a:r>
          </a:p>
          <a:p>
            <a:pPr marL="0" indent="0">
              <a:buNone/>
            </a:pPr>
            <a:r>
              <a:rPr lang="en-US" sz="2400" dirty="0">
                <a:solidFill>
                  <a:schemeClr val="bg1"/>
                </a:solidFill>
              </a:rPr>
              <a:t>When an Admin enters an override value on a Customer record, that value becomes a selection option in the collaboration drop down list. Select the scenario value that you wish to use for your final budget.</a:t>
            </a:r>
          </a:p>
          <a:p>
            <a:endParaRPr lang="en-US" sz="2400" dirty="0">
              <a:solidFill>
                <a:schemeClr val="bg1"/>
              </a:solidFill>
            </a:endParaRPr>
          </a:p>
        </p:txBody>
      </p:sp>
      <p:sp>
        <p:nvSpPr>
          <p:cNvPr id="3" name="Content Placeholder 2">
            <a:extLst>
              <a:ext uri="{FF2B5EF4-FFF2-40B4-BE49-F238E27FC236}">
                <a16:creationId xmlns:a16="http://schemas.microsoft.com/office/drawing/2014/main" id="{85DE8C32-C606-5149-AF6F-0870DE6FC474}"/>
              </a:ext>
            </a:extLst>
          </p:cNvPr>
          <p:cNvSpPr>
            <a:spLocks noGrp="1"/>
          </p:cNvSpPr>
          <p:nvPr>
            <p:ph sz="half" idx="2"/>
          </p:nvPr>
        </p:nvSpPr>
        <p:spPr/>
        <p:txBody>
          <a:bodyPr>
            <a:normAutofit/>
          </a:bodyPr>
          <a:lstStyle/>
          <a:p>
            <a:endParaRPr lang="en-US"/>
          </a:p>
        </p:txBody>
      </p:sp>
      <p:pic>
        <p:nvPicPr>
          <p:cNvPr id="6" name="Picture 5">
            <a:extLst>
              <a:ext uri="{FF2B5EF4-FFF2-40B4-BE49-F238E27FC236}">
                <a16:creationId xmlns:a16="http://schemas.microsoft.com/office/drawing/2014/main" id="{CCC5AFFF-9475-0340-8AD8-43CA6D545438}"/>
              </a:ext>
            </a:extLst>
          </p:cNvPr>
          <p:cNvPicPr>
            <a:picLocks noChangeAspect="1"/>
          </p:cNvPicPr>
          <p:nvPr/>
        </p:nvPicPr>
        <p:blipFill>
          <a:blip r:embed="rId3"/>
          <a:stretch>
            <a:fillRect/>
          </a:stretch>
        </p:blipFill>
        <p:spPr>
          <a:xfrm>
            <a:off x="4794250" y="643466"/>
            <a:ext cx="7182066" cy="5058833"/>
          </a:xfrm>
          <a:prstGeom prst="rect">
            <a:avLst/>
          </a:prstGeom>
        </p:spPr>
      </p:pic>
      <p:sp>
        <p:nvSpPr>
          <p:cNvPr id="9" name="Rounded Rectangle 8">
            <a:extLst>
              <a:ext uri="{FF2B5EF4-FFF2-40B4-BE49-F238E27FC236}">
                <a16:creationId xmlns:a16="http://schemas.microsoft.com/office/drawing/2014/main" id="{93E4C31B-8687-8043-9958-06A4CA0B3B22}"/>
              </a:ext>
            </a:extLst>
          </p:cNvPr>
          <p:cNvSpPr/>
          <p:nvPr/>
        </p:nvSpPr>
        <p:spPr>
          <a:xfrm>
            <a:off x="9067800" y="961209"/>
            <a:ext cx="2019300" cy="1279574"/>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Bent Arrow 1">
            <a:extLst>
              <a:ext uri="{FF2B5EF4-FFF2-40B4-BE49-F238E27FC236}">
                <a16:creationId xmlns:a16="http://schemas.microsoft.com/office/drawing/2014/main" id="{9EE8A4DE-E31B-4F4C-8626-F786D396A64F}"/>
              </a:ext>
            </a:extLst>
          </p:cNvPr>
          <p:cNvSpPr/>
          <p:nvPr/>
        </p:nvSpPr>
        <p:spPr>
          <a:xfrm>
            <a:off x="9330612" y="1140308"/>
            <a:ext cx="528461" cy="350964"/>
          </a:xfrm>
          <a:prstGeom prst="bentArrow">
            <a:avLst>
              <a:gd name="adj1" fmla="val 25000"/>
              <a:gd name="adj2" fmla="val 27057"/>
              <a:gd name="adj3" fmla="val 25000"/>
              <a:gd name="adj4" fmla="val 437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459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5F18FE-61C8-EF47-B387-1A157298B1FB}"/>
              </a:ext>
            </a:extLst>
          </p:cNvPr>
          <p:cNvSpPr>
            <a:spLocks noGrp="1"/>
          </p:cNvSpPr>
          <p:nvPr>
            <p:ph type="title"/>
          </p:nvPr>
        </p:nvSpPr>
        <p:spPr/>
        <p:txBody>
          <a:bodyPr/>
          <a:lstStyle/>
          <a:p>
            <a:r>
              <a:rPr lang="en-US" dirty="0"/>
              <a:t>Email Signature Option for Link Distribution </a:t>
            </a:r>
          </a:p>
        </p:txBody>
      </p:sp>
      <p:sp>
        <p:nvSpPr>
          <p:cNvPr id="7" name="Rectangle 1">
            <a:extLst>
              <a:ext uri="{FF2B5EF4-FFF2-40B4-BE49-F238E27FC236}">
                <a16:creationId xmlns:a16="http://schemas.microsoft.com/office/drawing/2014/main" id="{C76FD246-9F85-1C4F-9186-867D64851A2B}"/>
              </a:ext>
            </a:extLst>
          </p:cNvPr>
          <p:cNvSpPr>
            <a:spLocks noChangeArrowheads="1"/>
          </p:cNvSpPr>
          <p:nvPr/>
        </p:nvSpPr>
        <p:spPr bwMode="auto">
          <a:xfrm>
            <a:off x="2872740" y="2710015"/>
            <a:ext cx="6145530" cy="29238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C85C5"/>
                </a:solidFill>
                <a:effectLst/>
                <a:latin typeface="Arial" panose="020B0604020202020204" pitchFamily="34" charset="0"/>
              </a:rPr>
              <a:t>Jeffrey </a:t>
            </a:r>
            <a:r>
              <a:rPr kumimoji="0" lang="en-US" altLang="en-US" sz="1600" b="1" i="0" u="none" strike="noStrike" cap="none" normalizeH="0" baseline="0" dirty="0" err="1">
                <a:ln>
                  <a:noFill/>
                </a:ln>
                <a:solidFill>
                  <a:srgbClr val="0C85C5"/>
                </a:solidFill>
                <a:effectLst/>
                <a:latin typeface="Arial" panose="020B0604020202020204" pitchFamily="34" charset="0"/>
              </a:rPr>
              <a:t>Tesch</a:t>
            </a:r>
            <a:r>
              <a:rPr kumimoji="0" lang="en-US" altLang="en-US" sz="1600" b="1" i="1" u="none" strike="noStrike" cap="none" normalizeH="0" baseline="0" dirty="0">
                <a:ln>
                  <a:noFill/>
                </a:ln>
                <a:solidFill>
                  <a:srgbClr val="0C85C5"/>
                </a:solidFill>
                <a:effectLst/>
                <a:latin typeface="Arial" panose="020B0604020202020204" pitchFamily="34" charset="0"/>
              </a:rPr>
              <a:t>   </a:t>
            </a:r>
            <a:br>
              <a:rPr kumimoji="0" lang="en-US" altLang="en-US" sz="1600" b="0" i="0" u="none" strike="noStrike" cap="none" normalizeH="0" baseline="0" dirty="0">
                <a:ln>
                  <a:noFill/>
                </a:ln>
                <a:solidFill>
                  <a:srgbClr val="1F497D"/>
                </a:solidFill>
                <a:effectLst/>
                <a:latin typeface="Arial" panose="020B0604020202020204" pitchFamily="34" charset="0"/>
                <a:cs typeface="Arial" panose="020B0604020202020204" pitchFamily="34" charset="0"/>
              </a:rPr>
            </a:br>
            <a:r>
              <a:rPr kumimoji="0" lang="en-US" altLang="en-US" sz="1200" b="1" i="1" u="none" strike="noStrike" cap="none" normalizeH="0" baseline="0" dirty="0">
                <a:ln>
                  <a:noFill/>
                </a:ln>
                <a:solidFill>
                  <a:srgbClr val="414042"/>
                </a:solidFill>
                <a:effectLst/>
                <a:latin typeface="Arial" panose="020B0604020202020204" pitchFamily="34" charset="0"/>
                <a:cs typeface="Arial" panose="020B0604020202020204" pitchFamily="34" charset="0"/>
              </a:rPr>
              <a:t>Managing Director</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C85C5"/>
                </a:solidFill>
                <a:effectLst/>
                <a:latin typeface="Arial" panose="020B0604020202020204" pitchFamily="34" charset="0"/>
                <a:cs typeface="Arial" panose="020B0604020202020204" pitchFamily="34" charset="0"/>
              </a:rPr>
              <a:t>P \</a:t>
            </a:r>
            <a:r>
              <a:rPr kumimoji="0" lang="en-US" altLang="en-US" sz="1200" b="0" i="0" u="none" strike="noStrike" cap="none" normalizeH="0" baseline="0" dirty="0">
                <a:ln>
                  <a:noFill/>
                </a:ln>
                <a:solidFill>
                  <a:srgbClr val="135F93"/>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a:ln>
                  <a:noFill/>
                </a:ln>
                <a:solidFill>
                  <a:srgbClr val="7F7F7F"/>
                </a:solidFill>
                <a:effectLst/>
                <a:latin typeface="Arial" panose="020B0604020202020204" pitchFamily="34" charset="0"/>
                <a:cs typeface="Arial" panose="020B0604020202020204" pitchFamily="34" charset="0"/>
              </a:rPr>
              <a:t>860.432.5858 x1301</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7F7F7F"/>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rgbClr val="0C85C5"/>
                </a:solidFill>
                <a:effectLst/>
                <a:latin typeface="Arial" panose="020B0604020202020204" pitchFamily="34" charset="0"/>
                <a:cs typeface="Arial" panose="020B0604020202020204" pitchFamily="34" charset="0"/>
              </a:rPr>
              <a:t>RCN Capital is excited to introduce a streamlined approval process, allowing us to issue commitment letters in as little as 48 hours! To learn more, </a:t>
            </a:r>
            <a:r>
              <a:rPr kumimoji="0" lang="en-US" altLang="en-US" sz="1200" b="1" i="1"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tooltip="This external link opens in a new window"/>
              </a:rPr>
              <a:t>click here</a:t>
            </a:r>
            <a:r>
              <a:rPr kumimoji="0" lang="en-US" altLang="en-US" sz="1200" b="1" i="1" u="none" strike="noStrike" cap="none" normalizeH="0" baseline="0" dirty="0">
                <a:ln>
                  <a:noFill/>
                </a:ln>
                <a:solidFill>
                  <a:srgbClr val="1F497D"/>
                </a:solidFill>
                <a:effectLst/>
                <a:latin typeface="Arial" panose="020B0604020202020204" pitchFamily="34" charset="0"/>
                <a:cs typeface="Arial" panose="020B0604020202020204" pitchFamily="34" charset="0"/>
              </a:rPr>
              <a:t>.</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497D"/>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1F497D"/>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1F497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7F7F7F"/>
                </a:solidFill>
                <a:effectLst/>
                <a:latin typeface="Arial" panose="020B0604020202020204" pitchFamily="34" charset="0"/>
                <a:cs typeface="Arial" panose="020B0604020202020204" pitchFamily="34" charset="0"/>
              </a:rPr>
              <a:t>75 Gerber Rd East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7F7F7F"/>
                </a:solidFill>
                <a:effectLst/>
                <a:latin typeface="Arial" panose="020B0604020202020204" pitchFamily="34" charset="0"/>
                <a:cs typeface="Arial" panose="020B0604020202020204" pitchFamily="34" charset="0"/>
              </a:rPr>
              <a:t>South Windsor, CT 06074</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C85C5"/>
                </a:solidFill>
                <a:effectLst/>
                <a:latin typeface="Arial" panose="020B0604020202020204" pitchFamily="34" charset="0"/>
                <a:cs typeface="Arial" panose="020B0604020202020204" pitchFamily="34" charset="0"/>
                <a:hlinkClick r:id="rId3" tooltip="This external link opens in a new window"/>
              </a:rPr>
              <a:t>RCNCapital.com</a:t>
            </a:r>
            <a:endParaRPr kumimoji="0" lang="en-US" altLang="en-US" sz="5400" b="0" i="0" u="none" strike="noStrike" cap="none" normalizeH="0" baseline="0" dirty="0">
              <a:ln>
                <a:noFill/>
              </a:ln>
              <a:solidFill>
                <a:srgbClr val="1F497D"/>
              </a:solidFill>
              <a:effectLst/>
              <a:latin typeface="Calibri" panose="020F0502020204030204" pitchFamily="34" charset="0"/>
            </a:endParaRPr>
          </a:p>
        </p:txBody>
      </p:sp>
      <p:pic>
        <p:nvPicPr>
          <p:cNvPr id="9" name="Picture 8">
            <a:extLst>
              <a:ext uri="{FF2B5EF4-FFF2-40B4-BE49-F238E27FC236}">
                <a16:creationId xmlns:a16="http://schemas.microsoft.com/office/drawing/2014/main" id="{760B6DC0-0301-1B4F-8CF0-846DF2E0FF6F}"/>
              </a:ext>
            </a:extLst>
          </p:cNvPr>
          <p:cNvPicPr>
            <a:picLocks noChangeAspect="1"/>
          </p:cNvPicPr>
          <p:nvPr/>
        </p:nvPicPr>
        <p:blipFill>
          <a:blip r:embed="rId4"/>
          <a:stretch>
            <a:fillRect/>
          </a:stretch>
        </p:blipFill>
        <p:spPr>
          <a:xfrm>
            <a:off x="2945130" y="4339590"/>
            <a:ext cx="952500" cy="419100"/>
          </a:xfrm>
          <a:prstGeom prst="rect">
            <a:avLst/>
          </a:prstGeom>
        </p:spPr>
      </p:pic>
      <p:sp>
        <p:nvSpPr>
          <p:cNvPr id="12" name="Left Arrow 11">
            <a:extLst>
              <a:ext uri="{FF2B5EF4-FFF2-40B4-BE49-F238E27FC236}">
                <a16:creationId xmlns:a16="http://schemas.microsoft.com/office/drawing/2014/main" id="{16DA9463-A874-E34C-8BDD-27D597BD6952}"/>
              </a:ext>
            </a:extLst>
          </p:cNvPr>
          <p:cNvSpPr/>
          <p:nvPr/>
        </p:nvSpPr>
        <p:spPr>
          <a:xfrm>
            <a:off x="9031986" y="3497580"/>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14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FD6E1F-22C3-CA47-9700-552C40C071A0}"/>
              </a:ext>
            </a:extLst>
          </p:cNvPr>
          <p:cNvPicPr>
            <a:picLocks noChangeAspect="1"/>
          </p:cNvPicPr>
          <p:nvPr/>
        </p:nvPicPr>
        <p:blipFill rotWithShape="1">
          <a:blip r:embed="rId3"/>
          <a:srcRect b="9091"/>
          <a:stretch/>
        </p:blipFill>
        <p:spPr>
          <a:xfrm>
            <a:off x="4783891" y="643467"/>
            <a:ext cx="7222325" cy="5813807"/>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AD5971-5B3A-AF45-9FC9-DB88902A92F9}"/>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Managing Customer Records</a:t>
            </a:r>
          </a:p>
        </p:txBody>
      </p:sp>
      <p:sp>
        <p:nvSpPr>
          <p:cNvPr id="5" name="Content Placeholder 4">
            <a:extLst>
              <a:ext uri="{FF2B5EF4-FFF2-40B4-BE49-F238E27FC236}">
                <a16:creationId xmlns:a16="http://schemas.microsoft.com/office/drawing/2014/main" id="{7A8DB038-839B-A343-A9E2-8CB91F9724CD}"/>
              </a:ext>
            </a:extLst>
          </p:cNvPr>
          <p:cNvSpPr>
            <a:spLocks noGrp="1"/>
          </p:cNvSpPr>
          <p:nvPr>
            <p:ph sz="half" idx="1"/>
          </p:nvPr>
        </p:nvSpPr>
        <p:spPr>
          <a:xfrm>
            <a:off x="643468" y="2638044"/>
            <a:ext cx="3363973" cy="3415622"/>
          </a:xfrm>
        </p:spPr>
        <p:txBody>
          <a:bodyPr vert="horz" lIns="91440" tIns="45720" rIns="91440" bIns="45720" rtlCol="0">
            <a:normAutofit/>
          </a:bodyPr>
          <a:lstStyle/>
          <a:p>
            <a:pPr marL="0" indent="0">
              <a:buNone/>
            </a:pPr>
            <a:r>
              <a:rPr lang="en-US" sz="2400" b="1" dirty="0">
                <a:solidFill>
                  <a:schemeClr val="bg1"/>
                </a:solidFill>
              </a:rPr>
              <a:t>Exporting to Excel</a:t>
            </a:r>
          </a:p>
          <a:p>
            <a:pPr marL="0" indent="0">
              <a:buNone/>
            </a:pPr>
            <a:r>
              <a:rPr lang="en-US" sz="2400" dirty="0">
                <a:solidFill>
                  <a:schemeClr val="bg1"/>
                </a:solidFill>
              </a:rPr>
              <a:t>Click the ”Spreadsheet” button to initiate a CSV file download from your browser. You can save the file in CSV format or open it as a Microsoft Excel file.   </a:t>
            </a:r>
          </a:p>
          <a:p>
            <a:endParaRPr lang="en-US" sz="2400" dirty="0">
              <a:solidFill>
                <a:schemeClr val="bg1"/>
              </a:solidFill>
            </a:endParaRPr>
          </a:p>
        </p:txBody>
      </p:sp>
      <p:sp>
        <p:nvSpPr>
          <p:cNvPr id="9" name="Rounded Rectangle 8">
            <a:extLst>
              <a:ext uri="{FF2B5EF4-FFF2-40B4-BE49-F238E27FC236}">
                <a16:creationId xmlns:a16="http://schemas.microsoft.com/office/drawing/2014/main" id="{892CE018-CA7B-CF44-9E5B-4FEA129AACCF}"/>
              </a:ext>
            </a:extLst>
          </p:cNvPr>
          <p:cNvSpPr/>
          <p:nvPr/>
        </p:nvSpPr>
        <p:spPr>
          <a:xfrm>
            <a:off x="10160000" y="1109133"/>
            <a:ext cx="1384300" cy="503768"/>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91343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B8B540-7E50-2E44-B422-09F021C23D7E}"/>
              </a:ext>
            </a:extLst>
          </p:cNvPr>
          <p:cNvSpPr/>
          <p:nvPr/>
        </p:nvSpPr>
        <p:spPr>
          <a:xfrm>
            <a:off x="304801" y="112710"/>
            <a:ext cx="11615738" cy="6555641"/>
          </a:xfrm>
          <a:prstGeom prst="rect">
            <a:avLst/>
          </a:prstGeom>
        </p:spPr>
        <p:txBody>
          <a:bodyPr wrap="square" numCol="2">
            <a:spAutoFit/>
          </a:bodyPr>
          <a:lstStyle/>
          <a:p>
            <a:r>
              <a:rPr lang="en-US" sz="1200" b="1" dirty="0"/>
              <a:t>RCN ACOUNT TYPES OVERVIEW</a:t>
            </a:r>
            <a:endParaRPr lang="en-US" sz="1200" dirty="0"/>
          </a:p>
          <a:p>
            <a:pPr>
              <a:buFont typeface="+mj-lt"/>
              <a:buAutoNum type="arabicPeriod"/>
            </a:pPr>
            <a:r>
              <a:rPr lang="en-US" sz="1200" dirty="0"/>
              <a:t>About the RCN / House Hacker Partnership</a:t>
            </a:r>
          </a:p>
          <a:p>
            <a:pPr marL="742950" lvl="1" indent="-285750">
              <a:buFont typeface="+mj-lt"/>
              <a:buAutoNum type="arabicPeriod"/>
            </a:pPr>
            <a:r>
              <a:rPr lang="en-US" sz="1200" dirty="0"/>
              <a:t>Due Diligence Tool for Single Family Residential Rehab Projects (Repairs &amp; Risk)</a:t>
            </a:r>
          </a:p>
          <a:p>
            <a:pPr marL="742950" lvl="1" indent="-285750">
              <a:buFont typeface="+mj-lt"/>
              <a:buAutoNum type="arabicPeriod"/>
            </a:pPr>
            <a:r>
              <a:rPr lang="en-US" sz="1200" dirty="0"/>
              <a:t>Sales Pitch (Help customers do a better job of creating a Rehab Budget &amp; Scope of Work)</a:t>
            </a:r>
          </a:p>
          <a:p>
            <a:pPr marL="742950" lvl="1" indent="-285750">
              <a:buFont typeface="+mj-lt"/>
              <a:buAutoNum type="arabicPeriod"/>
            </a:pPr>
            <a:r>
              <a:rPr lang="en-US" sz="1200" dirty="0"/>
              <a:t>RCN Branding</a:t>
            </a:r>
          </a:p>
          <a:p>
            <a:pPr marL="742950" lvl="1" indent="-285750">
              <a:buFont typeface="+mj-lt"/>
              <a:buAutoNum type="arabicPeriod"/>
            </a:pPr>
            <a:r>
              <a:rPr lang="en-US" sz="1200" dirty="0"/>
              <a:t>Landing Page URL (Unassigned  Leads from Website)</a:t>
            </a:r>
          </a:p>
          <a:p>
            <a:pPr>
              <a:buFont typeface="+mj-lt"/>
              <a:buAutoNum type="arabicPeriod"/>
            </a:pPr>
            <a:r>
              <a:rPr lang="en-US" sz="1200" dirty="0"/>
              <a:t>RCN Account Types</a:t>
            </a:r>
          </a:p>
          <a:p>
            <a:pPr marL="742950" lvl="1" indent="-285750">
              <a:buFont typeface="+mj-lt"/>
              <a:buAutoNum type="arabicPeriod"/>
            </a:pPr>
            <a:r>
              <a:rPr lang="en-US" sz="1200" dirty="0"/>
              <a:t>Customer (Unlimited Users)</a:t>
            </a:r>
          </a:p>
          <a:p>
            <a:pPr marL="742950" lvl="1" indent="-285750">
              <a:buFont typeface="+mj-lt"/>
              <a:buAutoNum type="arabicPeriod"/>
            </a:pPr>
            <a:r>
              <a:rPr lang="en-US" sz="1200" dirty="0"/>
              <a:t>Admin (Loan Officers &amp; Unassigned)</a:t>
            </a:r>
          </a:p>
          <a:p>
            <a:pPr marL="742950" lvl="1" indent="-285750">
              <a:buFont typeface="+mj-lt"/>
              <a:buAutoNum type="arabicPeriod"/>
            </a:pPr>
            <a:r>
              <a:rPr lang="en-US" sz="1200" dirty="0" err="1"/>
              <a:t>SuperAdmin</a:t>
            </a:r>
            <a:endParaRPr lang="en-US" sz="1200" dirty="0"/>
          </a:p>
          <a:p>
            <a:pPr marL="742950" lvl="1" indent="-285750">
              <a:buFont typeface="+mj-lt"/>
              <a:buAutoNum type="arabicPeriod"/>
            </a:pPr>
            <a:r>
              <a:rPr lang="en-US" sz="1200" dirty="0"/>
              <a:t>Coming Soon - Loan Originator Assistants</a:t>
            </a:r>
          </a:p>
          <a:p>
            <a:endParaRPr lang="en-US" sz="1200" dirty="0"/>
          </a:p>
          <a:p>
            <a:r>
              <a:rPr lang="en-US" sz="1200" b="1" dirty="0"/>
              <a:t>CREATING RECORDS</a:t>
            </a:r>
            <a:endParaRPr lang="en-US" sz="1200" dirty="0"/>
          </a:p>
          <a:p>
            <a:pPr>
              <a:buFont typeface="+mj-lt"/>
              <a:buAutoNum type="arabicPeriod"/>
            </a:pPr>
            <a:r>
              <a:rPr lang="en-US" sz="1200" dirty="0"/>
              <a:t>Setting up Customer Accounts</a:t>
            </a:r>
          </a:p>
          <a:p>
            <a:pPr marL="742950" lvl="1" indent="-285750">
              <a:buFont typeface="+mj-lt"/>
              <a:buAutoNum type="arabicPeriod"/>
            </a:pPr>
            <a:r>
              <a:rPr lang="en-US" sz="1200" dirty="0"/>
              <a:t>Sending your unique link to Customers</a:t>
            </a:r>
          </a:p>
          <a:p>
            <a:pPr marL="742950" lvl="1" indent="-285750">
              <a:buFont typeface="+mj-lt"/>
              <a:buAutoNum type="arabicPeriod"/>
            </a:pPr>
            <a:r>
              <a:rPr lang="en-US" sz="1200" dirty="0"/>
              <a:t>Customer account creation process</a:t>
            </a:r>
          </a:p>
          <a:p>
            <a:pPr>
              <a:buFont typeface="+mj-lt"/>
              <a:buAutoNum type="arabicPeriod"/>
            </a:pPr>
            <a:r>
              <a:rPr lang="en-US" sz="1200" dirty="0"/>
              <a:t>Starting a Record 3 Step Process</a:t>
            </a:r>
          </a:p>
          <a:p>
            <a:pPr marL="742950" lvl="1" indent="-285750">
              <a:buFont typeface="+mj-lt"/>
              <a:buAutoNum type="arabicPeriod"/>
            </a:pPr>
            <a:r>
              <a:rPr lang="en-US" sz="1200" dirty="0"/>
              <a:t>Address</a:t>
            </a:r>
          </a:p>
          <a:p>
            <a:pPr marL="742950" lvl="1" indent="-285750">
              <a:buFont typeface="+mj-lt"/>
              <a:buAutoNum type="arabicPeriod"/>
            </a:pPr>
            <a:r>
              <a:rPr lang="en-US" sz="1200" dirty="0"/>
              <a:t>Square Footage</a:t>
            </a:r>
          </a:p>
          <a:p>
            <a:pPr marL="742950" lvl="1" indent="-285750">
              <a:buFont typeface="+mj-lt"/>
              <a:buAutoNum type="arabicPeriod"/>
            </a:pPr>
            <a:r>
              <a:rPr lang="en-US" sz="1200" dirty="0"/>
              <a:t>Design Level</a:t>
            </a:r>
          </a:p>
          <a:p>
            <a:pPr>
              <a:buFont typeface="+mj-lt"/>
              <a:buAutoNum type="arabicPeriod"/>
            </a:pPr>
            <a:r>
              <a:rPr lang="en-US" sz="1200" dirty="0"/>
              <a:t>Property Settings Header (Repair Landing Page)</a:t>
            </a:r>
          </a:p>
          <a:p>
            <a:pPr marL="742950" lvl="1" indent="-285750">
              <a:buFont typeface="+mj-lt"/>
              <a:buAutoNum type="arabicPeriod"/>
            </a:pPr>
            <a:r>
              <a:rPr lang="en-US" sz="1200" dirty="0"/>
              <a:t>Design Level</a:t>
            </a:r>
          </a:p>
          <a:p>
            <a:pPr marL="742950" lvl="1" indent="-285750">
              <a:buFont typeface="+mj-lt"/>
              <a:buAutoNum type="arabicPeriod"/>
            </a:pPr>
            <a:r>
              <a:rPr lang="en-US" sz="1200" dirty="0"/>
              <a:t>Labor Index</a:t>
            </a:r>
          </a:p>
          <a:p>
            <a:pPr marL="742950" lvl="1" indent="-285750">
              <a:buFont typeface="+mj-lt"/>
              <a:buAutoNum type="arabicPeriod"/>
            </a:pPr>
            <a:r>
              <a:rPr lang="en-US" sz="1200" dirty="0"/>
              <a:t>Labor Type</a:t>
            </a:r>
          </a:p>
          <a:p>
            <a:pPr marL="742950" lvl="1" indent="-285750">
              <a:buFont typeface="+mj-lt"/>
              <a:buAutoNum type="arabicPeriod"/>
            </a:pPr>
            <a:r>
              <a:rPr lang="en-US" sz="1200" dirty="0"/>
              <a:t>Square Footage</a:t>
            </a:r>
          </a:p>
          <a:p>
            <a:pPr marL="285750" indent="-285750">
              <a:buFont typeface="+mj-lt"/>
              <a:buAutoNum type="arabicPeriod"/>
            </a:pPr>
            <a:r>
              <a:rPr lang="en-US" sz="1200" dirty="0"/>
              <a:t>Repair Tab - Page Navigation</a:t>
            </a:r>
          </a:p>
          <a:p>
            <a:pPr marL="685800" lvl="1" indent="-228600">
              <a:buFont typeface="+mj-lt"/>
              <a:buAutoNum type="arabicPeriod"/>
            </a:pPr>
            <a:r>
              <a:rPr lang="en-US" sz="1200" dirty="0"/>
              <a:t>Canned Scope of Work</a:t>
            </a:r>
          </a:p>
          <a:p>
            <a:pPr marL="685800" lvl="1" indent="-228600">
              <a:buFont typeface="+mj-lt"/>
              <a:buAutoNum type="arabicPeriod"/>
            </a:pPr>
            <a:r>
              <a:rPr lang="en-US" sz="1200" dirty="0"/>
              <a:t>Details Collapse</a:t>
            </a:r>
          </a:p>
          <a:p>
            <a:pPr marL="685800" lvl="1" indent="-228600">
              <a:buFont typeface="+mj-lt"/>
              <a:buAutoNum type="arabicPeriod"/>
            </a:pPr>
            <a:r>
              <a:rPr lang="en-US" sz="1200" dirty="0"/>
              <a:t>Tooltips</a:t>
            </a:r>
          </a:p>
          <a:p>
            <a:pPr marL="685800" lvl="1" indent="-228600">
              <a:buFont typeface="+mj-lt"/>
              <a:buAutoNum type="arabicPeriod"/>
            </a:pPr>
            <a:r>
              <a:rPr lang="en-US" sz="1200" dirty="0"/>
              <a:t>Apply for Financing</a:t>
            </a:r>
          </a:p>
          <a:p>
            <a:pPr marL="685800" lvl="1" indent="-228600">
              <a:buFont typeface="+mj-lt"/>
              <a:buAutoNum type="arabicPeriod"/>
            </a:pPr>
            <a:r>
              <a:rPr lang="en-US" sz="1200" dirty="0"/>
              <a:t>Save Button</a:t>
            </a:r>
            <a:endParaRPr lang="en-US" sz="1200" b="1" dirty="0"/>
          </a:p>
          <a:p>
            <a:pPr marL="285750" indent="-285750">
              <a:buFont typeface="+mj-lt"/>
              <a:buAutoNum type="arabicPeriod"/>
            </a:pPr>
            <a:r>
              <a:rPr lang="en-US" sz="1200" dirty="0"/>
              <a:t>Repair Cost Modifiers</a:t>
            </a:r>
          </a:p>
          <a:p>
            <a:pPr marL="685800" lvl="1" indent="-228600">
              <a:buFont typeface="+mj-lt"/>
              <a:buAutoNum type="arabicPeriod"/>
            </a:pPr>
            <a:r>
              <a:rPr lang="en-US" sz="1200" dirty="0"/>
              <a:t>Labor Type &amp; Labor Index</a:t>
            </a:r>
          </a:p>
          <a:p>
            <a:pPr marL="685800" lvl="1" indent="-228600">
              <a:buFont typeface="+mj-lt"/>
              <a:buAutoNum type="arabicPeriod"/>
            </a:pPr>
            <a:r>
              <a:rPr lang="en-US" sz="1200" dirty="0"/>
              <a:t>Scope Intensity Selections</a:t>
            </a:r>
          </a:p>
          <a:p>
            <a:pPr marL="685800" lvl="1" indent="-228600">
              <a:buFont typeface="+mj-lt"/>
              <a:buAutoNum type="arabicPeriod"/>
            </a:pPr>
            <a:r>
              <a:rPr lang="en-US" sz="1200" dirty="0"/>
              <a:t>Override Fields</a:t>
            </a:r>
          </a:p>
          <a:p>
            <a:pPr marL="685800" lvl="1" indent="-228600">
              <a:buFont typeface="+mj-lt"/>
              <a:buAutoNum type="arabicPeriod"/>
            </a:pPr>
            <a:r>
              <a:rPr lang="en-US" sz="1200" dirty="0"/>
              <a:t>DIY Slider (Labor Only)</a:t>
            </a:r>
          </a:p>
          <a:p>
            <a:pPr marL="285750" indent="-285750">
              <a:buFont typeface="+mj-lt"/>
              <a:buAutoNum type="arabicPeriod"/>
            </a:pPr>
            <a:r>
              <a:rPr lang="en-US" sz="1200" dirty="0"/>
              <a:t>Using Selection Buttons (4 Main Types)</a:t>
            </a:r>
          </a:p>
          <a:p>
            <a:pPr marL="685800" lvl="1" indent="-228600">
              <a:buFont typeface="+mj-lt"/>
              <a:buAutoNum type="arabicPeriod"/>
            </a:pPr>
            <a:r>
              <a:rPr lang="en-US" sz="1200" dirty="0"/>
              <a:t>Flooring Selections</a:t>
            </a:r>
          </a:p>
          <a:p>
            <a:pPr marL="685800" lvl="1" indent="-228600">
              <a:buFont typeface="+mj-lt"/>
              <a:buAutoNum type="arabicPeriod"/>
            </a:pPr>
            <a:r>
              <a:rPr lang="en-US" sz="1200" dirty="0"/>
              <a:t>Adding Custom Scenarios</a:t>
            </a:r>
          </a:p>
          <a:p>
            <a:pPr marL="685800" lvl="1" indent="-228600">
              <a:buFont typeface="+mj-lt"/>
              <a:buAutoNum type="arabicPeriod"/>
            </a:pPr>
            <a:r>
              <a:rPr lang="en-US" sz="1200" dirty="0"/>
              <a:t>Calculated Rows (Add-on*, Fence, Patio)</a:t>
            </a:r>
          </a:p>
          <a:p>
            <a:pPr marL="685800" lvl="1" indent="-228600">
              <a:buFont typeface="+mj-lt"/>
              <a:buAutoNum type="arabicPeriod"/>
            </a:pPr>
            <a:r>
              <a:rPr lang="en-US" sz="1200" dirty="0"/>
              <a:t>Indirect Costs</a:t>
            </a:r>
          </a:p>
          <a:p>
            <a:endParaRPr lang="en-US" sz="1200" b="1" dirty="0"/>
          </a:p>
          <a:p>
            <a:r>
              <a:rPr lang="en-US" sz="1200" b="1" dirty="0"/>
              <a:t>APPLICATION NAVIGATION</a:t>
            </a:r>
          </a:p>
          <a:p>
            <a:pPr marL="285750" indent="-285750">
              <a:buFont typeface="+mj-lt"/>
              <a:buAutoNum type="arabicPeriod"/>
            </a:pPr>
            <a:r>
              <a:rPr lang="en-US" sz="1200" dirty="0"/>
              <a:t>Header Navigation - Toolbar</a:t>
            </a:r>
          </a:p>
          <a:p>
            <a:pPr marL="685800" lvl="1" indent="-228600">
              <a:buFont typeface="+mj-lt"/>
              <a:buAutoNum type="arabicPeriod"/>
            </a:pPr>
            <a:r>
              <a:rPr lang="en-US" sz="1200" dirty="0"/>
              <a:t>Sharing</a:t>
            </a:r>
          </a:p>
          <a:p>
            <a:pPr marL="685800" lvl="1" indent="-228600">
              <a:buFont typeface="+mj-lt"/>
              <a:buAutoNum type="arabicPeriod"/>
            </a:pPr>
            <a:r>
              <a:rPr lang="en-US" sz="1200" dirty="0"/>
              <a:t>Help</a:t>
            </a:r>
          </a:p>
          <a:p>
            <a:pPr marL="685800" lvl="1" indent="-228600">
              <a:buFont typeface="+mj-lt"/>
              <a:buAutoNum type="arabicPeriod"/>
            </a:pPr>
            <a:r>
              <a:rPr lang="en-US" sz="1200" dirty="0"/>
              <a:t>Bug Reports</a:t>
            </a:r>
          </a:p>
          <a:p>
            <a:pPr marL="685800" lvl="1" indent="-228600">
              <a:buFont typeface="+mj-lt"/>
              <a:buAutoNum type="arabicPeriod"/>
            </a:pPr>
            <a:r>
              <a:rPr lang="en-US" sz="1200" dirty="0"/>
              <a:t>Settings</a:t>
            </a:r>
          </a:p>
          <a:p>
            <a:pPr marL="228600" indent="-228600">
              <a:buFont typeface="+mj-lt"/>
              <a:buAutoNum type="arabicPeriod"/>
            </a:pPr>
            <a:r>
              <a:rPr lang="en-US" sz="1200" dirty="0"/>
              <a:t>Header Navigation  - Tabs</a:t>
            </a:r>
          </a:p>
          <a:p>
            <a:pPr marL="685800" lvl="1" indent="-228600">
              <a:buFont typeface="+mj-lt"/>
              <a:buAutoNum type="arabicPeriod"/>
            </a:pPr>
            <a:r>
              <a:rPr lang="en-US" sz="1200" dirty="0"/>
              <a:t>Repairs</a:t>
            </a:r>
          </a:p>
          <a:p>
            <a:pPr marL="685800" lvl="1" indent="-228600">
              <a:buFont typeface="+mj-lt"/>
              <a:buAutoNum type="arabicPeriod"/>
            </a:pPr>
            <a:r>
              <a:rPr lang="en-US" sz="1200" dirty="0"/>
              <a:t>Risk </a:t>
            </a:r>
          </a:p>
          <a:p>
            <a:pPr marL="685800" lvl="1" indent="-228600">
              <a:buFont typeface="+mj-lt"/>
              <a:buAutoNum type="arabicPeriod"/>
            </a:pPr>
            <a:r>
              <a:rPr lang="en-US" sz="1200" dirty="0"/>
              <a:t>Report</a:t>
            </a:r>
          </a:p>
          <a:p>
            <a:pPr>
              <a:buFont typeface="+mj-lt"/>
              <a:buAutoNum type="arabicPeriod"/>
            </a:pPr>
            <a:r>
              <a:rPr lang="en-US" sz="1200" dirty="0"/>
              <a:t>Property Record Landing Page</a:t>
            </a:r>
          </a:p>
          <a:p>
            <a:pPr marL="742950" lvl="1" indent="-285750">
              <a:buFont typeface="+mj-lt"/>
              <a:buAutoNum type="arabicPeriod"/>
            </a:pPr>
            <a:r>
              <a:rPr lang="en-US" sz="1200" dirty="0"/>
              <a:t>Sorting</a:t>
            </a:r>
          </a:p>
          <a:p>
            <a:pPr marL="742950" lvl="1" indent="-285750">
              <a:buFont typeface="+mj-lt"/>
              <a:buAutoNum type="arabicPeriod"/>
            </a:pPr>
            <a:r>
              <a:rPr lang="en-US" sz="1200" dirty="0"/>
              <a:t>Searching</a:t>
            </a:r>
          </a:p>
          <a:p>
            <a:pPr marL="742950" lvl="1" indent="-285750">
              <a:buFont typeface="+mj-lt"/>
              <a:buAutoNum type="arabicPeriod"/>
            </a:pPr>
            <a:r>
              <a:rPr lang="en-US" sz="1200" dirty="0"/>
              <a:t>Mapping</a:t>
            </a:r>
          </a:p>
          <a:p>
            <a:pPr marL="742950" lvl="1" indent="-285750">
              <a:buFont typeface="+mj-lt"/>
              <a:buAutoNum type="arabicPeriod"/>
            </a:pPr>
            <a:r>
              <a:rPr lang="en-US" sz="1200" dirty="0"/>
              <a:t>Navigation Shortcuts</a:t>
            </a:r>
          </a:p>
          <a:p>
            <a:pPr marL="742950" lvl="1" indent="-285750">
              <a:buFont typeface="+mj-lt"/>
              <a:buAutoNum type="arabicPeriod"/>
            </a:pPr>
            <a:r>
              <a:rPr lang="en-US" sz="1200" dirty="0"/>
              <a:t>Printing the </a:t>
            </a:r>
            <a:r>
              <a:rPr lang="en-US" sz="1200" dirty="0" err="1"/>
              <a:t>Walksheet</a:t>
            </a:r>
            <a:endParaRPr lang="en-US" sz="1200" dirty="0"/>
          </a:p>
          <a:p>
            <a:pPr marL="742950" lvl="1" indent="-285750">
              <a:buFont typeface="+mj-lt"/>
              <a:buAutoNum type="arabicPeriod"/>
            </a:pPr>
            <a:r>
              <a:rPr lang="en-US" sz="1200" dirty="0"/>
              <a:t>Property Status Types (Prospect, Closed, Funded, Inactive)</a:t>
            </a:r>
          </a:p>
          <a:p>
            <a:pPr marL="742950" lvl="1" indent="-285750">
              <a:buFont typeface="+mj-lt"/>
              <a:buAutoNum type="arabicPeriod"/>
            </a:pPr>
            <a:r>
              <a:rPr lang="en-US" sz="1200" dirty="0"/>
              <a:t>Deleting Properties</a:t>
            </a:r>
            <a:br>
              <a:rPr lang="en-US" sz="1200" b="1" dirty="0"/>
            </a:br>
            <a:endParaRPr lang="en-US" sz="1200" dirty="0"/>
          </a:p>
          <a:p>
            <a:r>
              <a:rPr lang="en-US" sz="1200" b="1" dirty="0"/>
              <a:t>MANAGING CUSTOMER RECORDS</a:t>
            </a:r>
            <a:endParaRPr lang="en-US" sz="1200" dirty="0"/>
          </a:p>
          <a:p>
            <a:pPr lvl="1">
              <a:buFont typeface="+mj-lt"/>
              <a:buAutoNum type="arabicPeriod"/>
            </a:pPr>
            <a:r>
              <a:rPr lang="en-US" sz="1200" dirty="0"/>
              <a:t>Finding &amp; Viewing Customer Records</a:t>
            </a:r>
          </a:p>
          <a:p>
            <a:pPr lvl="1">
              <a:buFont typeface="+mj-lt"/>
              <a:buAutoNum type="arabicPeriod"/>
            </a:pPr>
            <a:r>
              <a:rPr lang="en-US" sz="1200" dirty="0"/>
              <a:t>Editing Customer Records (Locking &amp; Unlocking)</a:t>
            </a:r>
          </a:p>
          <a:p>
            <a:pPr lvl="1">
              <a:buFont typeface="+mj-lt"/>
              <a:buAutoNum type="arabicPeriod"/>
            </a:pPr>
            <a:r>
              <a:rPr lang="en-US" sz="1200" dirty="0"/>
              <a:t>Collaboration Scenarios (Adding and Selecting)</a:t>
            </a:r>
          </a:p>
          <a:p>
            <a:pPr lvl="1">
              <a:buFont typeface="+mj-lt"/>
              <a:buAutoNum type="arabicPeriod"/>
            </a:pPr>
            <a:r>
              <a:rPr lang="en-US" sz="1200" dirty="0"/>
              <a:t>Exporting to Excel</a:t>
            </a:r>
          </a:p>
        </p:txBody>
      </p:sp>
    </p:spTree>
    <p:extLst>
      <p:ext uri="{BB962C8B-B14F-4D97-AF65-F5344CB8AC3E}">
        <p14:creationId xmlns:p14="http://schemas.microsoft.com/office/powerpoint/2010/main" val="428125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E6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6D99D-E738-7644-AE33-4EB6D2A5855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RCN Login Page </a:t>
            </a:r>
            <a:r>
              <a:rPr lang="en-US" sz="2600" dirty="0">
                <a:solidFill>
                  <a:srgbClr val="FFFFFF"/>
                </a:solidFill>
              </a:rPr>
              <a:t>for Customers &amp; Admins</a:t>
            </a:r>
            <a:endParaRPr lang="en-US" sz="26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7DC65197-2DE8-CA4E-A02E-542583D5993A}"/>
              </a:ext>
            </a:extLst>
          </p:cNvPr>
          <p:cNvPicPr>
            <a:picLocks noGrp="1" noChangeAspect="1"/>
          </p:cNvPicPr>
          <p:nvPr>
            <p:ph idx="1"/>
          </p:nvPr>
        </p:nvPicPr>
        <p:blipFill>
          <a:blip r:embed="rId2"/>
          <a:stretch>
            <a:fillRect/>
          </a:stretch>
        </p:blipFill>
        <p:spPr>
          <a:xfrm>
            <a:off x="4579456" y="961812"/>
            <a:ext cx="6106487" cy="4930987"/>
          </a:xfrm>
          <a:prstGeom prst="rect">
            <a:avLst/>
          </a:prstGeom>
        </p:spPr>
      </p:pic>
      <p:sp>
        <p:nvSpPr>
          <p:cNvPr id="5" name="Rectangle 4">
            <a:extLst>
              <a:ext uri="{FF2B5EF4-FFF2-40B4-BE49-F238E27FC236}">
                <a16:creationId xmlns:a16="http://schemas.microsoft.com/office/drawing/2014/main" id="{612B5FEB-6D1B-124F-A490-CDD73A578804}"/>
              </a:ext>
            </a:extLst>
          </p:cNvPr>
          <p:cNvSpPr/>
          <p:nvPr/>
        </p:nvSpPr>
        <p:spPr>
          <a:xfrm>
            <a:off x="4579456" y="5910066"/>
            <a:ext cx="5503996" cy="523220"/>
          </a:xfrm>
          <a:prstGeom prst="rect">
            <a:avLst/>
          </a:prstGeom>
        </p:spPr>
        <p:txBody>
          <a:bodyPr wrap="square">
            <a:spAutoFit/>
          </a:bodyPr>
          <a:lstStyle/>
          <a:p>
            <a:r>
              <a:rPr lang="en-US" sz="2800" dirty="0">
                <a:solidFill>
                  <a:srgbClr val="A6A6A6"/>
                </a:solidFill>
                <a:latin typeface="Lato"/>
                <a:hlinkClick r:id="rId3"/>
              </a:rPr>
              <a:t>https://rcn.househackerpro.com</a:t>
            </a:r>
            <a:endParaRPr lang="en-US" sz="2800" dirty="0"/>
          </a:p>
        </p:txBody>
      </p:sp>
    </p:spTree>
    <p:extLst>
      <p:ext uri="{BB962C8B-B14F-4D97-AF65-F5344CB8AC3E}">
        <p14:creationId xmlns:p14="http://schemas.microsoft.com/office/powerpoint/2010/main" val="365565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48B8-C016-C943-B061-B96EC69F270B}"/>
              </a:ext>
            </a:extLst>
          </p:cNvPr>
          <p:cNvSpPr>
            <a:spLocks noGrp="1"/>
          </p:cNvSpPr>
          <p:nvPr>
            <p:ph type="title"/>
          </p:nvPr>
        </p:nvSpPr>
        <p:spPr>
          <a:xfrm>
            <a:off x="801098" y="1396289"/>
            <a:ext cx="5712824" cy="1325563"/>
          </a:xfrm>
        </p:spPr>
        <p:txBody>
          <a:bodyPr vert="horz" lIns="91440" tIns="45720" rIns="91440" bIns="45720" rtlCol="0" anchor="ctr">
            <a:normAutofit/>
          </a:bodyPr>
          <a:lstStyle/>
          <a:p>
            <a:r>
              <a:rPr lang="en-US" kern="1200" dirty="0">
                <a:solidFill>
                  <a:schemeClr val="tx1"/>
                </a:solidFill>
                <a:latin typeface="+mj-lt"/>
                <a:ea typeface="+mj-ea"/>
                <a:cs typeface="+mj-cs"/>
              </a:rPr>
              <a:t>Starting a Record </a:t>
            </a:r>
            <a:br>
              <a:rPr lang="en-US" dirty="0"/>
            </a:br>
            <a:r>
              <a:rPr lang="en-US" kern="1200" dirty="0">
                <a:solidFill>
                  <a:schemeClr val="tx1"/>
                </a:solidFill>
                <a:latin typeface="+mj-lt"/>
                <a:ea typeface="+mj-ea"/>
                <a:cs typeface="+mj-cs"/>
              </a:rPr>
              <a:t>3 Step Process</a:t>
            </a:r>
          </a:p>
        </p:txBody>
      </p:sp>
      <p:sp>
        <p:nvSpPr>
          <p:cNvPr id="3" name="Content Placeholder 2">
            <a:extLst>
              <a:ext uri="{FF2B5EF4-FFF2-40B4-BE49-F238E27FC236}">
                <a16:creationId xmlns:a16="http://schemas.microsoft.com/office/drawing/2014/main" id="{2DE0F89A-7DE6-6D4D-AA12-72261D12A1C3}"/>
              </a:ext>
            </a:extLst>
          </p:cNvPr>
          <p:cNvSpPr>
            <a:spLocks noGrp="1"/>
          </p:cNvSpPr>
          <p:nvPr>
            <p:ph sz="half" idx="1"/>
          </p:nvPr>
        </p:nvSpPr>
        <p:spPr>
          <a:xfrm>
            <a:off x="805543" y="2871982"/>
            <a:ext cx="4558309" cy="3181684"/>
          </a:xfrm>
        </p:spPr>
        <p:txBody>
          <a:bodyPr vert="horz" lIns="91440" tIns="45720" rIns="91440" bIns="45720" rtlCol="0" anchor="t">
            <a:normAutofit/>
          </a:bodyPr>
          <a:lstStyle/>
          <a:p>
            <a:pPr marL="571500" indent="-514350">
              <a:buFont typeface="+mj-lt"/>
              <a:buAutoNum type="arabicPeriod"/>
            </a:pPr>
            <a:r>
              <a:rPr lang="en-US" dirty="0"/>
              <a:t>Address</a:t>
            </a:r>
          </a:p>
          <a:p>
            <a:pPr marL="571500" indent="-514350">
              <a:buFont typeface="+mj-lt"/>
              <a:buAutoNum type="arabicPeriod"/>
            </a:pPr>
            <a:r>
              <a:rPr lang="en-US" dirty="0"/>
              <a:t>Square Footage</a:t>
            </a:r>
          </a:p>
          <a:p>
            <a:pPr marL="571500" indent="-514350">
              <a:buFont typeface="+mj-lt"/>
              <a:buAutoNum type="arabicPeriod"/>
            </a:pPr>
            <a:r>
              <a:rPr lang="en-US" dirty="0"/>
              <a:t>Design Level</a:t>
            </a:r>
          </a:p>
        </p:txBody>
      </p:sp>
      <p:sp>
        <p:nvSpPr>
          <p:cNvPr id="26"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1A6BE734-D16E-5A4A-8907-DEDB34032D7E}"/>
              </a:ext>
            </a:extLst>
          </p:cNvPr>
          <p:cNvPicPr>
            <a:picLocks noGrp="1" noChangeAspect="1"/>
          </p:cNvPicPr>
          <p:nvPr>
            <p:ph sz="half" idx="2"/>
          </p:nvPr>
        </p:nvPicPr>
        <p:blipFill rotWithShape="1">
          <a:blip r:embed="rId3"/>
          <a:srcRect l="22568" r="718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Picture 5">
            <a:extLst>
              <a:ext uri="{FF2B5EF4-FFF2-40B4-BE49-F238E27FC236}">
                <a16:creationId xmlns:a16="http://schemas.microsoft.com/office/drawing/2014/main" id="{99853EE7-D08C-BC4C-9FC9-2D0A6E1EEAEC}"/>
              </a:ext>
            </a:extLst>
          </p:cNvPr>
          <p:cNvPicPr>
            <a:picLocks noChangeAspect="1"/>
          </p:cNvPicPr>
          <p:nvPr/>
        </p:nvPicPr>
        <p:blipFill rotWithShape="1">
          <a:blip r:embed="rId4"/>
          <a:srcRect t="5293" r="2" b="2"/>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43B09B5-4807-D144-81F2-E50520DCE82F}"/>
              </a:ext>
            </a:extLst>
          </p:cNvPr>
          <p:cNvPicPr>
            <a:picLocks noChangeAspect="1"/>
          </p:cNvPicPr>
          <p:nvPr/>
        </p:nvPicPr>
        <p:blipFill rotWithShape="1">
          <a:blip r:embed="rId5"/>
          <a:srcRect t="5785" r="6" b="10299"/>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8" name="Bent Arrow 7">
            <a:extLst>
              <a:ext uri="{FF2B5EF4-FFF2-40B4-BE49-F238E27FC236}">
                <a16:creationId xmlns:a16="http://schemas.microsoft.com/office/drawing/2014/main" id="{2FDEE857-1FB9-E74E-B4E9-82EAFA4C58DD}"/>
              </a:ext>
            </a:extLst>
          </p:cNvPr>
          <p:cNvSpPr/>
          <p:nvPr/>
        </p:nvSpPr>
        <p:spPr>
          <a:xfrm>
            <a:off x="7184657" y="1589391"/>
            <a:ext cx="1049959" cy="1282591"/>
          </a:xfrm>
          <a:prstGeom prst="bentArrow">
            <a:avLst>
              <a:gd name="adj1" fmla="val 25000"/>
              <a:gd name="adj2" fmla="val 2303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wn Arrow 8">
            <a:extLst>
              <a:ext uri="{FF2B5EF4-FFF2-40B4-BE49-F238E27FC236}">
                <a16:creationId xmlns:a16="http://schemas.microsoft.com/office/drawing/2014/main" id="{D319A532-CDE0-BA4C-8247-B302DC27B2A4}"/>
              </a:ext>
            </a:extLst>
          </p:cNvPr>
          <p:cNvSpPr/>
          <p:nvPr/>
        </p:nvSpPr>
        <p:spPr>
          <a:xfrm>
            <a:off x="10507402" y="3129264"/>
            <a:ext cx="484632" cy="1207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4408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03A0B60-9CFA-4143-B8CE-AED6A79FFDA4}"/>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rPr>
              <a:t>Repair Estimate Landing Page</a:t>
            </a:r>
          </a:p>
        </p:txBody>
      </p:sp>
      <p:sp>
        <p:nvSpPr>
          <p:cNvPr id="12" name="Content Placeholder 11">
            <a:extLst>
              <a:ext uri="{FF2B5EF4-FFF2-40B4-BE49-F238E27FC236}">
                <a16:creationId xmlns:a16="http://schemas.microsoft.com/office/drawing/2014/main" id="{9E39F025-F43A-4591-BBA3-854B25EE945D}"/>
              </a:ext>
            </a:extLst>
          </p:cNvPr>
          <p:cNvSpPr>
            <a:spLocks noGrp="1"/>
          </p:cNvSpPr>
          <p:nvPr>
            <p:ph idx="1"/>
          </p:nvPr>
        </p:nvSpPr>
        <p:spPr>
          <a:xfrm>
            <a:off x="966951" y="3355130"/>
            <a:ext cx="3092981" cy="3109170"/>
          </a:xfrm>
        </p:spPr>
        <p:txBody>
          <a:bodyPr>
            <a:normAutofit/>
          </a:bodyPr>
          <a:lstStyle/>
          <a:p>
            <a:pPr marL="0" indent="0">
              <a:buNone/>
            </a:pPr>
            <a:r>
              <a:rPr lang="en-US" dirty="0"/>
              <a:t>This is what the Customer will see once they complete the 3-step property set-up phase.</a:t>
            </a:r>
          </a:p>
        </p:txBody>
      </p:sp>
      <p:grpSp>
        <p:nvGrpSpPr>
          <p:cNvPr id="7" name="Group 6">
            <a:extLst>
              <a:ext uri="{FF2B5EF4-FFF2-40B4-BE49-F238E27FC236}">
                <a16:creationId xmlns:a16="http://schemas.microsoft.com/office/drawing/2014/main" id="{D627004D-9539-C74D-8B28-74540EADE4B5}"/>
              </a:ext>
            </a:extLst>
          </p:cNvPr>
          <p:cNvGrpSpPr/>
          <p:nvPr/>
        </p:nvGrpSpPr>
        <p:grpSpPr>
          <a:xfrm>
            <a:off x="4309461" y="952500"/>
            <a:ext cx="7577739" cy="5511800"/>
            <a:chOff x="4123433" y="2052656"/>
            <a:chExt cx="6320439" cy="4155166"/>
          </a:xfrm>
        </p:grpSpPr>
        <p:pic>
          <p:nvPicPr>
            <p:cNvPr id="10" name="Content Placeholder 4">
              <a:extLst>
                <a:ext uri="{FF2B5EF4-FFF2-40B4-BE49-F238E27FC236}">
                  <a16:creationId xmlns:a16="http://schemas.microsoft.com/office/drawing/2014/main" id="{45036442-D93C-F949-A27D-C8991B97B0A7}"/>
                </a:ext>
              </a:extLst>
            </p:cNvPr>
            <p:cNvPicPr>
              <a:picLocks noChangeAspect="1"/>
            </p:cNvPicPr>
            <p:nvPr/>
          </p:nvPicPr>
          <p:blipFill rotWithShape="1">
            <a:blip r:embed="rId2"/>
            <a:srcRect l="1" r="46049" b="4268"/>
            <a:stretch/>
          </p:blipFill>
          <p:spPr>
            <a:xfrm>
              <a:off x="4123433" y="2052657"/>
              <a:ext cx="4296668" cy="4155165"/>
            </a:xfrm>
            <a:prstGeom prst="rect">
              <a:avLst/>
            </a:prstGeom>
          </p:spPr>
        </p:pic>
        <p:pic>
          <p:nvPicPr>
            <p:cNvPr id="11" name="Content Placeholder 4">
              <a:extLst>
                <a:ext uri="{FF2B5EF4-FFF2-40B4-BE49-F238E27FC236}">
                  <a16:creationId xmlns:a16="http://schemas.microsoft.com/office/drawing/2014/main" id="{9BB2488D-786E-644D-B471-17B3884F31DC}"/>
                </a:ext>
              </a:extLst>
            </p:cNvPr>
            <p:cNvPicPr>
              <a:picLocks noChangeAspect="1"/>
            </p:cNvPicPr>
            <p:nvPr/>
          </p:nvPicPr>
          <p:blipFill rotWithShape="1">
            <a:blip r:embed="rId2"/>
            <a:srcRect l="73565" r="1024" b="4268"/>
            <a:stretch/>
          </p:blipFill>
          <p:spPr>
            <a:xfrm>
              <a:off x="8420101" y="2052656"/>
              <a:ext cx="2023771" cy="4155165"/>
            </a:xfrm>
            <a:prstGeom prst="rect">
              <a:avLst/>
            </a:prstGeom>
          </p:spPr>
        </p:pic>
      </p:grpSp>
    </p:spTree>
    <p:extLst>
      <p:ext uri="{BB962C8B-B14F-4D97-AF65-F5344CB8AC3E}">
        <p14:creationId xmlns:p14="http://schemas.microsoft.com/office/powerpoint/2010/main" val="780503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4932</TotalTime>
  <Words>2523</Words>
  <Application>Microsoft Macintosh PowerPoint</Application>
  <PresentationFormat>Widescreen</PresentationFormat>
  <Paragraphs>613</Paragraphs>
  <Slides>61</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Helvetica</vt:lpstr>
      <vt:lpstr>Lato</vt:lpstr>
      <vt:lpstr>Office Theme</vt:lpstr>
      <vt:lpstr>About the RCN Version of House Hacker</vt:lpstr>
      <vt:lpstr>RCN Account Types</vt:lpstr>
      <vt:lpstr>PowerPoint Presentation</vt:lpstr>
      <vt:lpstr>Setting up Admin Accounts</vt:lpstr>
      <vt:lpstr>Setting up Customer Accounts</vt:lpstr>
      <vt:lpstr>Email Signature Option for Link Distribution </vt:lpstr>
      <vt:lpstr>RCN Login Page for Customers &amp; Admins</vt:lpstr>
      <vt:lpstr>Starting a Record  3 Step Process</vt:lpstr>
      <vt:lpstr>Repair Estimate Landing Page</vt:lpstr>
      <vt:lpstr>Property Settings Header</vt:lpstr>
      <vt:lpstr>Property Settings Header</vt:lpstr>
      <vt:lpstr>Property Settings Header</vt:lpstr>
      <vt:lpstr>Property Settings Header</vt:lpstr>
      <vt:lpstr>Property Settings Header</vt:lpstr>
      <vt:lpstr>Property Settings Header</vt:lpstr>
      <vt:lpstr>Repair Tab  Page Navigation</vt:lpstr>
      <vt:lpstr>Repair Tab  Page Navigation</vt:lpstr>
      <vt:lpstr>Repair Tab  Page Navigation</vt:lpstr>
      <vt:lpstr>Repair Tab  Page Navigation</vt:lpstr>
      <vt:lpstr>Repair Tab  Page Navigation</vt:lpstr>
      <vt:lpstr>Repair Tab  Page Navigation</vt:lpstr>
      <vt:lpstr>Repair Tab  Page Navigation</vt:lpstr>
      <vt:lpstr>Repair Cost Modifiers</vt:lpstr>
      <vt:lpstr>Repair Cost Modifiers</vt:lpstr>
      <vt:lpstr>Repair Cost Modifiers</vt:lpstr>
      <vt:lpstr>Repair Cost Modifiers</vt:lpstr>
      <vt:lpstr>Repair Cost Modifiers</vt:lpstr>
      <vt:lpstr>Using Scope Selection Buttons</vt:lpstr>
      <vt:lpstr>Using Scope Selection Buttons</vt:lpstr>
      <vt:lpstr>Using Scope Selection Buttons</vt:lpstr>
      <vt:lpstr>Using Scope Selection Buttons</vt:lpstr>
      <vt:lpstr>Using Scope Selection Buttons</vt:lpstr>
      <vt:lpstr>Using Scope Selection Buttons</vt:lpstr>
      <vt:lpstr>Header Navigation - Toolbar</vt:lpstr>
      <vt:lpstr>Header Navigation  Toolbar</vt:lpstr>
      <vt:lpstr>Header Navigation  Toolbar</vt:lpstr>
      <vt:lpstr>Header Navigation  Toolbar</vt:lpstr>
      <vt:lpstr>Header Navigation  Toolbar</vt:lpstr>
      <vt:lpstr>Header Navigation  Toolbar</vt:lpstr>
      <vt:lpstr>Header Navigation  - Tabs</vt:lpstr>
      <vt:lpstr>Header Navigation Tabs</vt:lpstr>
      <vt:lpstr>Header Navigation  - Tabs</vt:lpstr>
      <vt:lpstr>Header Navigation  - Tabs</vt:lpstr>
      <vt:lpstr>Header Navigation  - Tabs</vt:lpstr>
      <vt:lpstr>Property Record Landing Page</vt:lpstr>
      <vt:lpstr>Property Record Landing Page</vt:lpstr>
      <vt:lpstr>Property Record Landing Page</vt:lpstr>
      <vt:lpstr>Property Record Landing Page</vt:lpstr>
      <vt:lpstr>Property Record Landing Page</vt:lpstr>
      <vt:lpstr>Property Record Landing Page</vt:lpstr>
      <vt:lpstr>Property Record Landing Page</vt:lpstr>
      <vt:lpstr>Property Record Landing Page</vt:lpstr>
      <vt:lpstr>Property Record Landing Page</vt:lpstr>
      <vt:lpstr>Property Record Landing Page</vt:lpstr>
      <vt:lpstr>Managing Customer Records</vt:lpstr>
      <vt:lpstr>Managing Customer Records</vt:lpstr>
      <vt:lpstr>Managing Customer Records</vt:lpstr>
      <vt:lpstr>Managing Customer Records</vt:lpstr>
      <vt:lpstr>Managing Customer Records</vt:lpstr>
      <vt:lpstr>Managing Customer Records</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Hill</dc:creator>
  <cp:lastModifiedBy>James Hill</cp:lastModifiedBy>
  <cp:revision>55</cp:revision>
  <cp:lastPrinted>2018-07-17T18:43:12Z</cp:lastPrinted>
  <dcterms:created xsi:type="dcterms:W3CDTF">2018-07-04T19:39:59Z</dcterms:created>
  <dcterms:modified xsi:type="dcterms:W3CDTF">2018-07-26T17:21:03Z</dcterms:modified>
</cp:coreProperties>
</file>